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32"/>
  </p:notesMasterIdLst>
  <p:sldIdLst>
    <p:sldId id="470" r:id="rId2"/>
    <p:sldId id="459" r:id="rId3"/>
    <p:sldId id="460" r:id="rId4"/>
    <p:sldId id="471" r:id="rId5"/>
    <p:sldId id="461" r:id="rId6"/>
    <p:sldId id="462" r:id="rId7"/>
    <p:sldId id="463" r:id="rId8"/>
    <p:sldId id="473" r:id="rId9"/>
    <p:sldId id="344" r:id="rId10"/>
    <p:sldId id="1371" r:id="rId11"/>
    <p:sldId id="1372" r:id="rId12"/>
    <p:sldId id="259" r:id="rId13"/>
    <p:sldId id="1373" r:id="rId14"/>
    <p:sldId id="1374" r:id="rId15"/>
    <p:sldId id="1377" r:id="rId16"/>
    <p:sldId id="465" r:id="rId17"/>
    <p:sldId id="466" r:id="rId18"/>
    <p:sldId id="472" r:id="rId19"/>
    <p:sldId id="467" r:id="rId20"/>
    <p:sldId id="468" r:id="rId21"/>
    <p:sldId id="469" r:id="rId22"/>
    <p:sldId id="1378" r:id="rId23"/>
    <p:sldId id="1364" r:id="rId24"/>
    <p:sldId id="1363" r:id="rId25"/>
    <p:sldId id="1365" r:id="rId26"/>
    <p:sldId id="1367" r:id="rId27"/>
    <p:sldId id="1366" r:id="rId28"/>
    <p:sldId id="262" r:id="rId29"/>
    <p:sldId id="1379" r:id="rId30"/>
    <p:sldId id="1375"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9D"/>
    <a:srgbClr val="9EBF43"/>
    <a:srgbClr val="007393"/>
    <a:srgbClr val="78B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050" autoAdjust="0"/>
  </p:normalViewPr>
  <p:slideViewPr>
    <p:cSldViewPr>
      <p:cViewPr varScale="1">
        <p:scale>
          <a:sx n="54" d="100"/>
          <a:sy n="54" d="100"/>
        </p:scale>
        <p:origin x="164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85E0B1-6390-454D-AE18-A36615F474D1}" type="datetimeFigureOut">
              <a:rPr lang="fr-FR" smtClean="0"/>
              <a:t>18/12/2023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B511F4-E0A5-4FC8-A082-98A9D4C082B6}" type="slidenum">
              <a:rPr lang="fr-FR" smtClean="0"/>
              <a:t>‹N°›</a:t>
            </a:fld>
            <a:endParaRPr lang="fr-FR"/>
          </a:p>
        </p:txBody>
      </p:sp>
    </p:spTree>
    <p:extLst>
      <p:ext uri="{BB962C8B-B14F-4D97-AF65-F5344CB8AC3E}">
        <p14:creationId xmlns:p14="http://schemas.microsoft.com/office/powerpoint/2010/main" val="1125545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IPAMPA : indice des prix d’achat des moyens de production agricole (base 100 : 2015). En octobre 2023, l’indice Ovin viande (courbe bleue) était de nouveau au niveau de la moyenne de l’année 2022, soit 33% plus élevé que la moyenne de l’année 2015, </a:t>
            </a:r>
            <a:r>
              <a:rPr lang="fr-FR" dirty="0" err="1"/>
              <a:t>cf</a:t>
            </a:r>
            <a:r>
              <a:rPr lang="fr-FR" dirty="0"/>
              <a:t>, la remontée du prix de l’énergie (courbe violette)</a:t>
            </a:r>
          </a:p>
        </p:txBody>
      </p:sp>
      <p:sp>
        <p:nvSpPr>
          <p:cNvPr id="4" name="Espace réservé du numéro de diapositive 3"/>
          <p:cNvSpPr>
            <a:spLocks noGrp="1"/>
          </p:cNvSpPr>
          <p:nvPr>
            <p:ph type="sldNum" sz="quarter" idx="5"/>
          </p:nvPr>
        </p:nvSpPr>
        <p:spPr/>
        <p:txBody>
          <a:bodyPr/>
          <a:lstStyle/>
          <a:p>
            <a:fld id="{A4B511F4-E0A5-4FC8-A082-98A9D4C082B6}" type="slidenum">
              <a:rPr lang="fr-FR" smtClean="0"/>
              <a:t>2</a:t>
            </a:fld>
            <a:endParaRPr lang="fr-FR"/>
          </a:p>
        </p:txBody>
      </p:sp>
    </p:spTree>
    <p:extLst>
      <p:ext uri="{BB962C8B-B14F-4D97-AF65-F5344CB8AC3E}">
        <p14:creationId xmlns:p14="http://schemas.microsoft.com/office/powerpoint/2010/main" val="555296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 graphique présente les estimations de l’évolution en 2022 des coûts de production et produits des revenus des fermes de référence du réseau INOSYS ovin (à partir des indices IPAMPA, de l’évolution des prix des agneaux, des aides, etc.). </a:t>
            </a:r>
          </a:p>
        </p:txBody>
      </p:sp>
      <p:sp>
        <p:nvSpPr>
          <p:cNvPr id="4" name="Espace réservé du numéro de diapositive 3"/>
          <p:cNvSpPr>
            <a:spLocks noGrp="1"/>
          </p:cNvSpPr>
          <p:nvPr>
            <p:ph type="sldNum" sz="quarter" idx="5"/>
          </p:nvPr>
        </p:nvSpPr>
        <p:spPr/>
        <p:txBody>
          <a:bodyPr/>
          <a:lstStyle/>
          <a:p>
            <a:fld id="{A4B511F4-E0A5-4FC8-A082-98A9D4C082B6}" type="slidenum">
              <a:rPr lang="fr-FR" smtClean="0"/>
              <a:t>3</a:t>
            </a:fld>
            <a:endParaRPr lang="fr-FR"/>
          </a:p>
        </p:txBody>
      </p:sp>
    </p:spTree>
    <p:extLst>
      <p:ext uri="{BB962C8B-B14F-4D97-AF65-F5344CB8AC3E}">
        <p14:creationId xmlns:p14="http://schemas.microsoft.com/office/powerpoint/2010/main" val="2758196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consommations d’aliments, d’engrais et d’énergie sont toutes liées au système d’alimentation, la priorité pour s’adapter à la flambée de leur prix est donc de revoir la conduite de ce système.</a:t>
            </a:r>
          </a:p>
          <a:p>
            <a:r>
              <a:rPr lang="fr-FR" dirty="0"/>
              <a:t>Nous allons vous présenter 3 exemples : augmentation de l’autonomie en concentré, développement du pâturage en conservant ou en modifiant la conduite du troupeau.</a:t>
            </a:r>
          </a:p>
        </p:txBody>
      </p:sp>
      <p:sp>
        <p:nvSpPr>
          <p:cNvPr id="4" name="Espace réservé du numéro de diapositive 3"/>
          <p:cNvSpPr>
            <a:spLocks noGrp="1"/>
          </p:cNvSpPr>
          <p:nvPr>
            <p:ph type="sldNum" sz="quarter" idx="5"/>
          </p:nvPr>
        </p:nvSpPr>
        <p:spPr/>
        <p:txBody>
          <a:bodyPr/>
          <a:lstStyle/>
          <a:p>
            <a:fld id="{A4B511F4-E0A5-4FC8-A082-98A9D4C082B6}" type="slidenum">
              <a:rPr lang="fr-FR" smtClean="0"/>
              <a:t>5</a:t>
            </a:fld>
            <a:endParaRPr lang="fr-FR"/>
          </a:p>
        </p:txBody>
      </p:sp>
    </p:spTree>
    <p:extLst>
      <p:ext uri="{BB962C8B-B14F-4D97-AF65-F5344CB8AC3E}">
        <p14:creationId xmlns:p14="http://schemas.microsoft.com/office/powerpoint/2010/main" val="2711545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s’agit de 3 exemples d’adaptation en cours de réflexion ou déjà réalisées par les éleveurs, Il y a bien sûr d’autres possibilités : </a:t>
            </a:r>
          </a:p>
        </p:txBody>
      </p:sp>
      <p:sp>
        <p:nvSpPr>
          <p:cNvPr id="4" name="Espace réservé du numéro de diapositive 3"/>
          <p:cNvSpPr>
            <a:spLocks noGrp="1"/>
          </p:cNvSpPr>
          <p:nvPr>
            <p:ph type="sldNum" sz="quarter" idx="5"/>
          </p:nvPr>
        </p:nvSpPr>
        <p:spPr/>
        <p:txBody>
          <a:bodyPr/>
          <a:lstStyle/>
          <a:p>
            <a:fld id="{A4B511F4-E0A5-4FC8-A082-98A9D4C082B6}" type="slidenum">
              <a:rPr lang="fr-FR" smtClean="0"/>
              <a:t>21</a:t>
            </a:fld>
            <a:endParaRPr lang="fr-FR"/>
          </a:p>
        </p:txBody>
      </p:sp>
    </p:spTree>
    <p:extLst>
      <p:ext uri="{BB962C8B-B14F-4D97-AF65-F5344CB8AC3E}">
        <p14:creationId xmlns:p14="http://schemas.microsoft.com/office/powerpoint/2010/main" val="1965310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r>
              <a:rPr lang="fr-FR"/>
              <a:t>XX/XX/XXXX</a:t>
            </a:r>
          </a:p>
        </p:txBody>
      </p:sp>
      <p:sp>
        <p:nvSpPr>
          <p:cNvPr id="5" name="Espace réservé du pied de page 4"/>
          <p:cNvSpPr>
            <a:spLocks noGrp="1"/>
          </p:cNvSpPr>
          <p:nvPr>
            <p:ph type="ftr" sz="quarter" idx="11"/>
          </p:nvPr>
        </p:nvSpPr>
        <p:spPr/>
        <p:txBody>
          <a:bodyPr/>
          <a:lstStyle/>
          <a:p>
            <a:pPr>
              <a:defRPr/>
            </a:pPr>
            <a:r>
              <a:rPr lang="fr-FR"/>
              <a:t>Webinaire Centre-Val-de-Loire 18/12/2023</a:t>
            </a:r>
            <a:endParaRPr lang="fr-FR" dirty="0"/>
          </a:p>
        </p:txBody>
      </p:sp>
      <p:sp>
        <p:nvSpPr>
          <p:cNvPr id="6" name="Espace réservé du numéro de diapositive 5"/>
          <p:cNvSpPr>
            <a:spLocks noGrp="1"/>
          </p:cNvSpPr>
          <p:nvPr>
            <p:ph type="sldNum" sz="quarter" idx="12"/>
          </p:nvPr>
        </p:nvSpPr>
        <p:spPr/>
        <p:txBody>
          <a:bodyPr/>
          <a:lstStyle/>
          <a:p>
            <a:pPr>
              <a:defRPr/>
            </a:pPr>
            <a:fld id="{6CF357DD-8F07-4074-936E-DCC313A63898}" type="slidenum">
              <a:rPr lang="fr-FR" altLang="fr-FR" smtClean="0"/>
              <a:pPr>
                <a:defRPr/>
              </a:pPr>
              <a:t>‹N°›</a:t>
            </a:fld>
            <a:endParaRPr lang="fr-FR" altLang="fr-FR"/>
          </a:p>
        </p:txBody>
      </p:sp>
    </p:spTree>
    <p:extLst>
      <p:ext uri="{BB962C8B-B14F-4D97-AF65-F5344CB8AC3E}">
        <p14:creationId xmlns:p14="http://schemas.microsoft.com/office/powerpoint/2010/main" val="774729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XX/XX/XXXX</a:t>
            </a:r>
          </a:p>
        </p:txBody>
      </p:sp>
      <p:sp>
        <p:nvSpPr>
          <p:cNvPr id="5" name="Espace réservé du pied de page 4"/>
          <p:cNvSpPr>
            <a:spLocks noGrp="1"/>
          </p:cNvSpPr>
          <p:nvPr>
            <p:ph type="ftr" sz="quarter" idx="11"/>
          </p:nvPr>
        </p:nvSpPr>
        <p:spPr/>
        <p:txBody>
          <a:bodyPr/>
          <a:lstStyle/>
          <a:p>
            <a:pPr>
              <a:defRPr/>
            </a:pPr>
            <a:r>
              <a:rPr lang="fr-FR"/>
              <a:t>Webinaire Centre-Val-de-Loire 18/12/2023</a:t>
            </a:r>
            <a:endParaRPr lang="fr-FR" dirty="0"/>
          </a:p>
        </p:txBody>
      </p:sp>
      <p:sp>
        <p:nvSpPr>
          <p:cNvPr id="6" name="Espace réservé du numéro de diapositive 5"/>
          <p:cNvSpPr>
            <a:spLocks noGrp="1"/>
          </p:cNvSpPr>
          <p:nvPr>
            <p:ph type="sldNum" sz="quarter" idx="12"/>
          </p:nvPr>
        </p:nvSpPr>
        <p:spPr/>
        <p:txBody>
          <a:bodyPr/>
          <a:lstStyle/>
          <a:p>
            <a:pPr>
              <a:defRPr/>
            </a:pPr>
            <a:fld id="{6CF357DD-8F07-4074-936E-DCC313A63898}" type="slidenum">
              <a:rPr lang="fr-FR" altLang="fr-FR" smtClean="0"/>
              <a:pPr>
                <a:defRPr/>
              </a:pPr>
              <a:t>‹N°›</a:t>
            </a:fld>
            <a:endParaRPr lang="fr-FR" altLang="fr-FR"/>
          </a:p>
        </p:txBody>
      </p:sp>
    </p:spTree>
    <p:extLst>
      <p:ext uri="{BB962C8B-B14F-4D97-AF65-F5344CB8AC3E}">
        <p14:creationId xmlns:p14="http://schemas.microsoft.com/office/powerpoint/2010/main" val="4212296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XX/XX/XXXX</a:t>
            </a:r>
          </a:p>
        </p:txBody>
      </p:sp>
      <p:sp>
        <p:nvSpPr>
          <p:cNvPr id="5" name="Espace réservé du pied de page 4"/>
          <p:cNvSpPr>
            <a:spLocks noGrp="1"/>
          </p:cNvSpPr>
          <p:nvPr>
            <p:ph type="ftr" sz="quarter" idx="11"/>
          </p:nvPr>
        </p:nvSpPr>
        <p:spPr/>
        <p:txBody>
          <a:bodyPr/>
          <a:lstStyle/>
          <a:p>
            <a:pPr>
              <a:defRPr/>
            </a:pPr>
            <a:r>
              <a:rPr lang="fr-FR"/>
              <a:t>Webinaire Centre-Val-de-Loire 18/12/2023</a:t>
            </a:r>
            <a:endParaRPr lang="fr-FR" dirty="0"/>
          </a:p>
        </p:txBody>
      </p:sp>
      <p:sp>
        <p:nvSpPr>
          <p:cNvPr id="6" name="Espace réservé du numéro de diapositive 5"/>
          <p:cNvSpPr>
            <a:spLocks noGrp="1"/>
          </p:cNvSpPr>
          <p:nvPr>
            <p:ph type="sldNum" sz="quarter" idx="12"/>
          </p:nvPr>
        </p:nvSpPr>
        <p:spPr/>
        <p:txBody>
          <a:bodyPr/>
          <a:lstStyle/>
          <a:p>
            <a:pPr>
              <a:defRPr/>
            </a:pPr>
            <a:fld id="{6CF357DD-8F07-4074-936E-DCC313A63898}" type="slidenum">
              <a:rPr lang="fr-FR" altLang="fr-FR" smtClean="0"/>
              <a:pPr>
                <a:defRPr/>
              </a:pPr>
              <a:t>‹N°›</a:t>
            </a:fld>
            <a:endParaRPr lang="fr-FR" altLang="fr-FR"/>
          </a:p>
        </p:txBody>
      </p:sp>
    </p:spTree>
    <p:extLst>
      <p:ext uri="{BB962C8B-B14F-4D97-AF65-F5344CB8AC3E}">
        <p14:creationId xmlns:p14="http://schemas.microsoft.com/office/powerpoint/2010/main" val="1355405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4" name="Imag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322263"/>
            <a:ext cx="9144001" cy="646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ous-titre 2"/>
          <p:cNvSpPr>
            <a:spLocks noGrp="1"/>
          </p:cNvSpPr>
          <p:nvPr>
            <p:ph type="subTitle" idx="1"/>
          </p:nvPr>
        </p:nvSpPr>
        <p:spPr>
          <a:xfrm>
            <a:off x="2051720" y="2552699"/>
            <a:ext cx="6768752" cy="1452365"/>
          </a:xfrm>
        </p:spPr>
        <p:txBody>
          <a:bodyPr>
            <a:normAutofit/>
          </a:bodyPr>
          <a:lstStyle>
            <a:lvl1pPr marL="0" indent="0" algn="l">
              <a:buNone/>
              <a:defRPr sz="2800">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p>
          <a:p>
            <a:endParaRPr lang="fr-FR" dirty="0"/>
          </a:p>
        </p:txBody>
      </p:sp>
      <p:sp>
        <p:nvSpPr>
          <p:cNvPr id="11" name="Espace réservé du texte 10"/>
          <p:cNvSpPr>
            <a:spLocks noGrp="1"/>
          </p:cNvSpPr>
          <p:nvPr>
            <p:ph type="body" sz="quarter" idx="10"/>
          </p:nvPr>
        </p:nvSpPr>
        <p:spPr>
          <a:xfrm>
            <a:off x="2051100" y="4149725"/>
            <a:ext cx="3529012" cy="1223963"/>
          </a:xfrm>
        </p:spPr>
        <p:txBody>
          <a:bodyPr>
            <a:normAutofit/>
          </a:bodyPr>
          <a:lstStyle>
            <a:lvl1pPr marL="0" indent="0">
              <a:buNone/>
              <a:defRPr sz="1200" baseline="0">
                <a:latin typeface="Arial" panose="020B0604020202020204" pitchFamily="34" charset="0"/>
                <a:cs typeface="Arial" panose="020B0604020202020204" pitchFamily="34" charset="0"/>
              </a:defRPr>
            </a:lvl1pPr>
          </a:lstStyle>
          <a:p>
            <a:pPr lvl="0"/>
            <a:r>
              <a:rPr lang="fr-FR"/>
              <a:t>Modifiez les styles du texte du masque</a:t>
            </a:r>
          </a:p>
        </p:txBody>
      </p:sp>
      <p:sp>
        <p:nvSpPr>
          <p:cNvPr id="5" name="Espace réservé de la date 3"/>
          <p:cNvSpPr>
            <a:spLocks noGrp="1"/>
          </p:cNvSpPr>
          <p:nvPr>
            <p:ph type="dt" sz="half" idx="11"/>
          </p:nvPr>
        </p:nvSpPr>
        <p:spPr>
          <a:xfrm>
            <a:off x="250825" y="476250"/>
            <a:ext cx="1296988" cy="365125"/>
          </a:xfrm>
          <a:prstGeom prst="rect">
            <a:avLst/>
          </a:prstGeom>
        </p:spPr>
        <p:txBody>
          <a:bodyPr vert="horz" lIns="91440" tIns="45720" rIns="91440" bIns="45720" rtlCol="0" anchor="ctr"/>
          <a:lstStyle>
            <a:lvl1pPr algn="ctr" eaLnBrk="1" fontAlgn="auto" hangingPunct="1">
              <a:spcBef>
                <a:spcPts val="0"/>
              </a:spcBef>
              <a:spcAft>
                <a:spcPts val="0"/>
              </a:spcAft>
              <a:defRPr sz="1200" b="1">
                <a:solidFill>
                  <a:schemeClr val="bg1"/>
                </a:solidFill>
                <a:latin typeface="+mn-lt"/>
                <a:cs typeface="+mn-cs"/>
              </a:defRPr>
            </a:lvl1pPr>
          </a:lstStyle>
          <a:p>
            <a:pPr>
              <a:defRPr/>
            </a:pPr>
            <a:r>
              <a:rPr lang="fr-FR"/>
              <a:t>XX/XX/XXXX</a:t>
            </a:r>
            <a:endParaRPr lang="fr-FR" dirty="0"/>
          </a:p>
        </p:txBody>
      </p:sp>
    </p:spTree>
    <p:extLst>
      <p:ext uri="{BB962C8B-B14F-4D97-AF65-F5344CB8AC3E}">
        <p14:creationId xmlns:p14="http://schemas.microsoft.com/office/powerpoint/2010/main" val="114642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4" name="Espace réservé du contenu 3"/>
          <p:cNvSpPr>
            <a:spLocks noGrp="1"/>
          </p:cNvSpPr>
          <p:nvPr>
            <p:ph sz="half" idx="2"/>
          </p:nvPr>
        </p:nvSpPr>
        <p:spPr>
          <a:xfrm>
            <a:off x="4932040" y="1600200"/>
            <a:ext cx="375476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contenu 3"/>
          <p:cNvSpPr>
            <a:spLocks noGrp="1"/>
          </p:cNvSpPr>
          <p:nvPr>
            <p:ph sz="half" idx="10"/>
          </p:nvPr>
        </p:nvSpPr>
        <p:spPr>
          <a:xfrm>
            <a:off x="1038770" y="1600199"/>
            <a:ext cx="38212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1"/>
          </p:nvPr>
        </p:nvSpPr>
        <p:spPr>
          <a:xfrm>
            <a:off x="1042988" y="6356350"/>
            <a:ext cx="1152525" cy="365125"/>
          </a:xfrm>
          <a:prstGeom prst="rect">
            <a:avLst/>
          </a:prstGeom>
        </p:spPr>
        <p:txBody>
          <a:bodyPr anchor="ctr"/>
          <a:lstStyle>
            <a:lvl1pPr eaLnBrk="1" fontAlgn="auto" hangingPunct="1">
              <a:spcBef>
                <a:spcPts val="0"/>
              </a:spcBef>
              <a:spcAft>
                <a:spcPts val="0"/>
              </a:spcAft>
              <a:defRPr sz="1200" b="1">
                <a:solidFill>
                  <a:schemeClr val="bg1"/>
                </a:solidFill>
                <a:latin typeface="+mn-lt"/>
                <a:cs typeface="+mn-cs"/>
              </a:defRPr>
            </a:lvl1pPr>
          </a:lstStyle>
          <a:p>
            <a:pPr>
              <a:defRPr/>
            </a:pPr>
            <a:r>
              <a:rPr lang="fr-FR"/>
              <a:t>XX/XX/XXXX</a:t>
            </a:r>
          </a:p>
        </p:txBody>
      </p:sp>
      <p:sp>
        <p:nvSpPr>
          <p:cNvPr id="6" name="Espace réservé du pied de page 4"/>
          <p:cNvSpPr>
            <a:spLocks noGrp="1"/>
          </p:cNvSpPr>
          <p:nvPr>
            <p:ph type="ftr" sz="quarter" idx="12"/>
          </p:nvPr>
        </p:nvSpPr>
        <p:spPr>
          <a:xfrm>
            <a:off x="2195513" y="6356350"/>
            <a:ext cx="4608512" cy="365125"/>
          </a:xfrm>
        </p:spPr>
        <p:txBody>
          <a:bodyPr/>
          <a:lstStyle>
            <a:lvl1pPr algn="l">
              <a:defRPr b="1">
                <a:solidFill>
                  <a:schemeClr val="bg1"/>
                </a:solidFill>
                <a:latin typeface="+mn-lt"/>
              </a:defRPr>
            </a:lvl1pPr>
          </a:lstStyle>
          <a:p>
            <a:pPr>
              <a:defRPr/>
            </a:pPr>
            <a:r>
              <a:rPr lang="fr-FR"/>
              <a:t>Webinaire Centre-Val-de-Loire 18/12/2023</a:t>
            </a:r>
          </a:p>
        </p:txBody>
      </p:sp>
      <p:sp>
        <p:nvSpPr>
          <p:cNvPr id="7" name="Espace réservé du numéro de diapositive 5"/>
          <p:cNvSpPr>
            <a:spLocks noGrp="1"/>
          </p:cNvSpPr>
          <p:nvPr>
            <p:ph type="sldNum" sz="quarter" idx="13"/>
          </p:nvPr>
        </p:nvSpPr>
        <p:spPr>
          <a:xfrm>
            <a:off x="6804025" y="6356350"/>
            <a:ext cx="539750" cy="365125"/>
          </a:xfrm>
        </p:spPr>
        <p:txBody>
          <a:bodyPr/>
          <a:lstStyle>
            <a:lvl1pPr>
              <a:defRPr b="1" smtClean="0"/>
            </a:lvl1pPr>
          </a:lstStyle>
          <a:p>
            <a:pPr>
              <a:defRPr/>
            </a:pPr>
            <a:fld id="{55F3A933-C9B2-4616-BB74-FC48B306D56E}" type="slidenum">
              <a:rPr lang="fr-FR" altLang="fr-FR"/>
              <a:pPr>
                <a:defRPr/>
              </a:pPr>
              <a:t>‹N°›</a:t>
            </a:fld>
            <a:endParaRPr lang="fr-FR" altLang="fr-FR"/>
          </a:p>
        </p:txBody>
      </p:sp>
    </p:spTree>
    <p:extLst>
      <p:ext uri="{BB962C8B-B14F-4D97-AF65-F5344CB8AC3E}">
        <p14:creationId xmlns:p14="http://schemas.microsoft.com/office/powerpoint/2010/main" val="2390848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iapositive Textes Marron">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7799246" y="6511706"/>
            <a:ext cx="792956" cy="324000"/>
          </a:xfrm>
        </p:spPr>
        <p:txBody>
          <a:bodyPr/>
          <a:lstStyle>
            <a:lvl1pPr algn="r">
              <a:defRPr b="1">
                <a:solidFill>
                  <a:srgbClr val="00509E"/>
                </a:solidFill>
              </a:defRPr>
            </a:lvl1pPr>
          </a:lstStyle>
          <a:p>
            <a:fld id="{15374AE2-51F5-425F-88FF-D75AE8A53BA8}" type="datetimeFigureOut">
              <a:rPr lang="fr-FR" smtClean="0"/>
              <a:t>18/12/2023</a:t>
            </a:fld>
            <a:endParaRPr lang="fr-FR"/>
          </a:p>
        </p:txBody>
      </p:sp>
      <p:sp>
        <p:nvSpPr>
          <p:cNvPr id="3" name="Espace réservé du pied de page 2"/>
          <p:cNvSpPr>
            <a:spLocks noGrp="1"/>
          </p:cNvSpPr>
          <p:nvPr>
            <p:ph type="ftr" sz="quarter" idx="11"/>
          </p:nvPr>
        </p:nvSpPr>
        <p:spPr>
          <a:xfrm>
            <a:off x="4473968" y="6511704"/>
            <a:ext cx="3239553" cy="324000"/>
          </a:xfrm>
        </p:spPr>
        <p:txBody>
          <a:bodyPr/>
          <a:lstStyle>
            <a:lvl1pPr algn="r">
              <a:defRPr b="1" cap="all" baseline="0">
                <a:solidFill>
                  <a:srgbClr val="00509E"/>
                </a:solidFill>
              </a:defRPr>
            </a:lvl1pPr>
          </a:lstStyle>
          <a:p>
            <a:endParaRPr lang="fr-FR"/>
          </a:p>
        </p:txBody>
      </p:sp>
      <p:sp>
        <p:nvSpPr>
          <p:cNvPr id="4" name="Espace réservé du numéro de diapositive 3"/>
          <p:cNvSpPr>
            <a:spLocks noGrp="1"/>
          </p:cNvSpPr>
          <p:nvPr>
            <p:ph type="sldNum" sz="quarter" idx="12"/>
          </p:nvPr>
        </p:nvSpPr>
        <p:spPr>
          <a:xfrm>
            <a:off x="8649353" y="6511705"/>
            <a:ext cx="400050" cy="324000"/>
          </a:xfrm>
        </p:spPr>
        <p:txBody>
          <a:bodyPr/>
          <a:lstStyle>
            <a:lvl1pPr>
              <a:defRPr b="1">
                <a:solidFill>
                  <a:srgbClr val="00509E"/>
                </a:solidFill>
              </a:defRPr>
            </a:lvl1pPr>
          </a:lstStyle>
          <a:p>
            <a:fld id="{C64E82BA-6AA3-4E7D-808C-040216A35C25}" type="slidenum">
              <a:rPr lang="fr-FR" smtClean="0"/>
              <a:t>‹N°›</a:t>
            </a:fld>
            <a:endParaRPr lang="fr-FR"/>
          </a:p>
        </p:txBody>
      </p:sp>
      <p:sp>
        <p:nvSpPr>
          <p:cNvPr id="7" name="Espace réservé du texte 6"/>
          <p:cNvSpPr>
            <a:spLocks noGrp="1"/>
          </p:cNvSpPr>
          <p:nvPr>
            <p:ph type="body" sz="quarter" idx="13" hasCustomPrompt="1"/>
          </p:nvPr>
        </p:nvSpPr>
        <p:spPr>
          <a:xfrm>
            <a:off x="9157" y="5448493"/>
            <a:ext cx="1161205" cy="563562"/>
          </a:xfrm>
        </p:spPr>
        <p:txBody>
          <a:bodyPr>
            <a:noAutofit/>
          </a:bodyPr>
          <a:lstStyle>
            <a:lvl1pPr marL="0" indent="0">
              <a:lnSpc>
                <a:spcPts val="1125"/>
              </a:lnSpc>
              <a:buNone/>
              <a:defRPr sz="1200" b="1">
                <a:solidFill>
                  <a:srgbClr val="00509E"/>
                </a:solidFill>
              </a:defRPr>
            </a:lvl1pPr>
          </a:lstStyle>
          <a:p>
            <a:pPr lvl="0"/>
            <a:r>
              <a:rPr lang="fr-FR" dirty="0"/>
              <a:t>Modifiez le titre</a:t>
            </a:r>
          </a:p>
        </p:txBody>
      </p:sp>
      <p:sp>
        <p:nvSpPr>
          <p:cNvPr id="9" name="Espace réservé du texte 8"/>
          <p:cNvSpPr>
            <a:spLocks noGrp="1"/>
          </p:cNvSpPr>
          <p:nvPr>
            <p:ph type="body" sz="quarter" idx="14" hasCustomPrompt="1"/>
          </p:nvPr>
        </p:nvSpPr>
        <p:spPr>
          <a:xfrm>
            <a:off x="0" y="6018213"/>
            <a:ext cx="1170362" cy="509334"/>
          </a:xfrm>
        </p:spPr>
        <p:txBody>
          <a:bodyPr>
            <a:normAutofit/>
          </a:bodyPr>
          <a:lstStyle>
            <a:lvl1pPr marL="0" indent="0">
              <a:lnSpc>
                <a:spcPts val="825"/>
              </a:lnSpc>
              <a:buNone/>
              <a:defRPr sz="900" b="1">
                <a:solidFill>
                  <a:srgbClr val="00509E"/>
                </a:solidFill>
              </a:defRPr>
            </a:lvl1pPr>
          </a:lstStyle>
          <a:p>
            <a:pPr lvl="0"/>
            <a:r>
              <a:rPr lang="fr-FR" dirty="0"/>
              <a:t>Modifiez le sous-titre</a:t>
            </a:r>
          </a:p>
        </p:txBody>
      </p:sp>
      <p:sp>
        <p:nvSpPr>
          <p:cNvPr id="21" name="Espace réservé du texte 20"/>
          <p:cNvSpPr>
            <a:spLocks noGrp="1"/>
          </p:cNvSpPr>
          <p:nvPr>
            <p:ph type="body" sz="quarter" idx="19" hasCustomPrompt="1"/>
          </p:nvPr>
        </p:nvSpPr>
        <p:spPr>
          <a:xfrm>
            <a:off x="1205173" y="81828"/>
            <a:ext cx="7729929" cy="385543"/>
          </a:xfrm>
        </p:spPr>
        <p:txBody>
          <a:bodyPr>
            <a:normAutofit/>
          </a:bodyPr>
          <a:lstStyle>
            <a:lvl1pPr marL="0" indent="0">
              <a:buNone/>
              <a:defRPr sz="1200" b="1">
                <a:solidFill>
                  <a:srgbClr val="00509E"/>
                </a:solidFill>
              </a:defRPr>
            </a:lvl1pPr>
          </a:lstStyle>
          <a:p>
            <a:pPr lvl="0"/>
            <a:r>
              <a:rPr lang="fr-FR" dirty="0"/>
              <a:t>Modifiez le texte du surtitre</a:t>
            </a:r>
          </a:p>
        </p:txBody>
      </p:sp>
      <p:sp>
        <p:nvSpPr>
          <p:cNvPr id="14" name="Espace réservé du texte 13"/>
          <p:cNvSpPr>
            <a:spLocks noGrp="1"/>
          </p:cNvSpPr>
          <p:nvPr>
            <p:ph type="body" sz="quarter" idx="22" hasCustomPrompt="1"/>
          </p:nvPr>
        </p:nvSpPr>
        <p:spPr>
          <a:xfrm>
            <a:off x="1205172" y="890979"/>
            <a:ext cx="7729930" cy="805660"/>
          </a:xfrm>
        </p:spPr>
        <p:txBody>
          <a:bodyPr>
            <a:noAutofit/>
          </a:bodyPr>
          <a:lstStyle>
            <a:lvl1pPr marL="0" indent="0">
              <a:lnSpc>
                <a:spcPts val="3750"/>
              </a:lnSpc>
              <a:buNone/>
              <a:defRPr sz="2625" b="1">
                <a:solidFill>
                  <a:srgbClr val="C68551"/>
                </a:solidFill>
              </a:defRPr>
            </a:lvl1pPr>
          </a:lstStyle>
          <a:p>
            <a:pPr lvl="0"/>
            <a:r>
              <a:rPr lang="fr-FR" dirty="0"/>
              <a:t>Modifiez le texte du titre</a:t>
            </a:r>
          </a:p>
        </p:txBody>
      </p:sp>
      <p:sp>
        <p:nvSpPr>
          <p:cNvPr id="10" name="Espace réservé du texte 9"/>
          <p:cNvSpPr>
            <a:spLocks noGrp="1"/>
          </p:cNvSpPr>
          <p:nvPr>
            <p:ph type="body" sz="quarter" idx="25" hasCustomPrompt="1"/>
          </p:nvPr>
        </p:nvSpPr>
        <p:spPr>
          <a:xfrm>
            <a:off x="1220249" y="1971684"/>
            <a:ext cx="7764740" cy="1671148"/>
          </a:xfrm>
        </p:spPr>
        <p:txBody>
          <a:bodyPr/>
          <a:lstStyle>
            <a:lvl1pPr marL="0" indent="0">
              <a:buNone/>
              <a:defRPr sz="2025" b="1" baseline="0">
                <a:solidFill>
                  <a:srgbClr val="C68551"/>
                </a:solidFill>
              </a:defRPr>
            </a:lvl1pPr>
            <a:lvl2pPr>
              <a:lnSpc>
                <a:spcPts val="1950"/>
              </a:lnSpc>
              <a:defRPr sz="1500" baseline="0"/>
            </a:lvl2pPr>
          </a:lstStyle>
          <a:p>
            <a:pPr lvl="0"/>
            <a:r>
              <a:rPr lang="fr-FR" dirty="0"/>
              <a:t>Modifiez le texte niveau 1</a:t>
            </a:r>
          </a:p>
          <a:p>
            <a:pPr lvl="1"/>
            <a:r>
              <a:rPr lang="fr-FR" dirty="0"/>
              <a:t>Texte niveau 2</a:t>
            </a:r>
          </a:p>
          <a:p>
            <a:pPr lvl="1"/>
            <a:r>
              <a:rPr lang="fr-FR" dirty="0"/>
              <a:t>Texte niveau 2</a:t>
            </a:r>
          </a:p>
          <a:p>
            <a:pPr lvl="1"/>
            <a:r>
              <a:rPr lang="fr-FR" dirty="0"/>
              <a:t>Texte niveau 2</a:t>
            </a:r>
          </a:p>
        </p:txBody>
      </p:sp>
      <p:sp>
        <p:nvSpPr>
          <p:cNvPr id="13" name="Espace réservé du texte 12"/>
          <p:cNvSpPr>
            <a:spLocks noGrp="1"/>
          </p:cNvSpPr>
          <p:nvPr>
            <p:ph type="body" sz="quarter" idx="26" hasCustomPrompt="1"/>
          </p:nvPr>
        </p:nvSpPr>
        <p:spPr>
          <a:xfrm>
            <a:off x="1211342" y="3867015"/>
            <a:ext cx="7773647" cy="2130425"/>
          </a:xfrm>
        </p:spPr>
        <p:txBody>
          <a:bodyPr/>
          <a:lstStyle>
            <a:lvl1pPr marL="0" indent="0">
              <a:buNone/>
              <a:defRPr sz="2025" b="1" baseline="0">
                <a:solidFill>
                  <a:srgbClr val="C68551"/>
                </a:solidFill>
              </a:defRPr>
            </a:lvl1pPr>
            <a:lvl2pPr>
              <a:lnSpc>
                <a:spcPts val="1950"/>
              </a:lnSpc>
              <a:defRPr sz="1500" baseline="0"/>
            </a:lvl2pPr>
          </a:lstStyle>
          <a:p>
            <a:pPr lvl="0"/>
            <a:r>
              <a:rPr lang="fr-FR" dirty="0"/>
              <a:t>Modifiez le texte niveau 1</a:t>
            </a:r>
          </a:p>
          <a:p>
            <a:pPr lvl="1"/>
            <a:r>
              <a:rPr lang="fr-FR" dirty="0"/>
              <a:t>Texte niveau 2</a:t>
            </a:r>
          </a:p>
          <a:p>
            <a:pPr lvl="1"/>
            <a:r>
              <a:rPr lang="fr-FR" dirty="0"/>
              <a:t>Texte niveau 2</a:t>
            </a:r>
          </a:p>
          <a:p>
            <a:pPr lvl="1"/>
            <a:r>
              <a:rPr lang="fr-FR" dirty="0"/>
              <a:t>Texte niveau 2</a:t>
            </a:r>
          </a:p>
        </p:txBody>
      </p:sp>
    </p:spTree>
    <p:extLst>
      <p:ext uri="{BB962C8B-B14F-4D97-AF65-F5344CB8AC3E}">
        <p14:creationId xmlns:p14="http://schemas.microsoft.com/office/powerpoint/2010/main" val="3912564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13561" y="365126"/>
            <a:ext cx="8679094" cy="946317"/>
          </a:xfrm>
        </p:spPr>
        <p:txBody>
          <a:bodyPr/>
          <a:lstStyle>
            <a:lvl1pPr algn="ctr">
              <a:defRPr b="1">
                <a:solidFill>
                  <a:schemeClr val="bg1"/>
                </a:solidFill>
              </a:defRPr>
            </a:lvl1pPr>
          </a:lstStyle>
          <a:p>
            <a:r>
              <a:rPr lang="fr-FR" dirty="0"/>
              <a:t>Titre de la diapositive</a:t>
            </a:r>
          </a:p>
        </p:txBody>
      </p:sp>
      <p:sp>
        <p:nvSpPr>
          <p:cNvPr id="3" name="Espace réservé du contenu 2"/>
          <p:cNvSpPr>
            <a:spLocks noGrp="1"/>
          </p:cNvSpPr>
          <p:nvPr>
            <p:ph idx="1"/>
          </p:nvPr>
        </p:nvSpPr>
        <p:spPr>
          <a:xfrm>
            <a:off x="213561" y="1479532"/>
            <a:ext cx="8679094" cy="4697431"/>
          </a:xfrm>
        </p:spPr>
        <p:txBody>
          <a:bodyPr/>
          <a:lstStyle>
            <a:lvl1pPr>
              <a:defRPr>
                <a:solidFill>
                  <a:srgbClr val="7F7042"/>
                </a:solidFill>
              </a:defRPr>
            </a:lvl1pPr>
            <a:lvl2pPr>
              <a:defRPr>
                <a:solidFill>
                  <a:srgbClr val="7F7042"/>
                </a:solidFill>
              </a:defRPr>
            </a:lvl2pPr>
            <a:lvl3pPr>
              <a:defRPr>
                <a:solidFill>
                  <a:srgbClr val="7F7042"/>
                </a:solidFill>
              </a:defRPr>
            </a:lvl3pPr>
            <a:lvl4pPr>
              <a:defRPr>
                <a:solidFill>
                  <a:srgbClr val="7F7042"/>
                </a:solidFill>
              </a:defRPr>
            </a:lvl4pPr>
            <a:lvl5pPr>
              <a:defRPr>
                <a:solidFill>
                  <a:srgbClr val="7F7042"/>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9" name="Espace réservé du texte 28"/>
          <p:cNvSpPr>
            <a:spLocks noGrp="1"/>
          </p:cNvSpPr>
          <p:nvPr>
            <p:ph type="body" sz="quarter" idx="14" hasCustomPrompt="1"/>
          </p:nvPr>
        </p:nvSpPr>
        <p:spPr>
          <a:xfrm>
            <a:off x="3930629" y="6376920"/>
            <a:ext cx="1244955" cy="365125"/>
          </a:xfrm>
        </p:spPr>
        <p:txBody>
          <a:bodyPr anchor="ctr">
            <a:normAutofit/>
          </a:bodyPr>
          <a:lstStyle>
            <a:lvl1pPr marL="0" indent="0" algn="ctr">
              <a:buFontTx/>
              <a:buNone/>
              <a:defRPr lang="fr-FR" sz="900" b="1" kern="1200" dirty="0">
                <a:solidFill>
                  <a:srgbClr val="7F7042"/>
                </a:solidFill>
                <a:latin typeface="+mn-lt"/>
                <a:ea typeface="+mn-ea"/>
                <a:cs typeface="+mn-cs"/>
              </a:defRPr>
            </a:lvl1pPr>
          </a:lstStyle>
          <a:p>
            <a:pPr lvl="0"/>
            <a:r>
              <a:rPr lang="fr-FR" dirty="0"/>
              <a:t>Date de la conférence</a:t>
            </a:r>
          </a:p>
        </p:txBody>
      </p:sp>
      <p:sp>
        <p:nvSpPr>
          <p:cNvPr id="20" name="Espace réservé du texte 28"/>
          <p:cNvSpPr>
            <a:spLocks noGrp="1"/>
          </p:cNvSpPr>
          <p:nvPr>
            <p:ph type="body" sz="quarter" idx="15" hasCustomPrompt="1"/>
          </p:nvPr>
        </p:nvSpPr>
        <p:spPr>
          <a:xfrm>
            <a:off x="7647699" y="6376920"/>
            <a:ext cx="1244955" cy="365125"/>
          </a:xfrm>
        </p:spPr>
        <p:txBody>
          <a:bodyPr anchor="ctr">
            <a:normAutofit/>
          </a:bodyPr>
          <a:lstStyle>
            <a:lvl1pPr marL="0" indent="0" algn="r">
              <a:buFontTx/>
              <a:buNone/>
              <a:defRPr lang="fr-FR" sz="900" b="1" kern="1200" dirty="0">
                <a:solidFill>
                  <a:srgbClr val="7F7042"/>
                </a:solidFill>
                <a:latin typeface="+mn-lt"/>
                <a:ea typeface="+mn-ea"/>
                <a:cs typeface="+mn-cs"/>
              </a:defRPr>
            </a:lvl1pPr>
          </a:lstStyle>
          <a:p>
            <a:fld id="{DB1F80F1-60DF-4857-A776-6F2875DAE319}" type="slidenum">
              <a:rPr lang="fr-FR" smtClean="0"/>
              <a:pPr/>
              <a:t>‹N°›</a:t>
            </a:fld>
            <a:endParaRPr lang="fr-FR" dirty="0"/>
          </a:p>
        </p:txBody>
      </p:sp>
      <p:sp>
        <p:nvSpPr>
          <p:cNvPr id="21" name="Espace réservé du texte 28"/>
          <p:cNvSpPr>
            <a:spLocks noGrp="1"/>
          </p:cNvSpPr>
          <p:nvPr>
            <p:ph type="body" sz="quarter" idx="17" hasCustomPrompt="1"/>
          </p:nvPr>
        </p:nvSpPr>
        <p:spPr>
          <a:xfrm>
            <a:off x="213561" y="6338462"/>
            <a:ext cx="1915591" cy="391596"/>
          </a:xfrm>
        </p:spPr>
        <p:txBody>
          <a:bodyPr anchor="ctr">
            <a:normAutofit/>
          </a:bodyPr>
          <a:lstStyle>
            <a:lvl1pPr marL="0" indent="0" algn="l">
              <a:buFontTx/>
              <a:buNone/>
              <a:defRPr lang="fr-FR" sz="900" b="1" kern="1200" dirty="0">
                <a:solidFill>
                  <a:srgbClr val="7F7042"/>
                </a:solidFill>
                <a:latin typeface="+mn-lt"/>
                <a:ea typeface="+mn-ea"/>
                <a:cs typeface="+mn-cs"/>
              </a:defRPr>
            </a:lvl1pPr>
          </a:lstStyle>
          <a:p>
            <a:r>
              <a:rPr lang="fr-FR" dirty="0"/>
              <a:t>Logos des partenaires éventuels</a:t>
            </a:r>
          </a:p>
        </p:txBody>
      </p:sp>
    </p:spTree>
    <p:extLst>
      <p:ext uri="{BB962C8B-B14F-4D97-AF65-F5344CB8AC3E}">
        <p14:creationId xmlns:p14="http://schemas.microsoft.com/office/powerpoint/2010/main" val="1954065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Diapositive Textes Vert">
    <p:spTree>
      <p:nvGrpSpPr>
        <p:cNvPr id="1" name=""/>
        <p:cNvGrpSpPr/>
        <p:nvPr/>
      </p:nvGrpSpPr>
      <p:grpSpPr>
        <a:xfrm>
          <a:off x="0" y="0"/>
          <a:ext cx="0" cy="0"/>
          <a:chOff x="0" y="0"/>
          <a:chExt cx="0" cy="0"/>
        </a:xfrm>
      </p:grpSpPr>
      <p:pic>
        <p:nvPicPr>
          <p:cNvPr id="6" name="Imag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906" y="0"/>
            <a:ext cx="1202436" cy="6376416"/>
          </a:xfrm>
          <a:prstGeom prst="rect">
            <a:avLst/>
          </a:prstGeom>
        </p:spPr>
      </p:pic>
      <p:sp>
        <p:nvSpPr>
          <p:cNvPr id="2" name="Espace réservé de la date 1"/>
          <p:cNvSpPr>
            <a:spLocks noGrp="1"/>
          </p:cNvSpPr>
          <p:nvPr>
            <p:ph type="dt" sz="half" idx="10"/>
          </p:nvPr>
        </p:nvSpPr>
        <p:spPr>
          <a:xfrm>
            <a:off x="7799246" y="6511706"/>
            <a:ext cx="792956" cy="324000"/>
          </a:xfrm>
        </p:spPr>
        <p:txBody>
          <a:bodyPr/>
          <a:lstStyle>
            <a:lvl1pPr algn="r">
              <a:defRPr b="1">
                <a:solidFill>
                  <a:srgbClr val="00509E"/>
                </a:solidFill>
              </a:defRPr>
            </a:lvl1pPr>
          </a:lstStyle>
          <a:p>
            <a:fld id="{15374AE2-51F5-425F-88FF-D75AE8A53BA8}" type="datetimeFigureOut">
              <a:rPr lang="fr-FR" smtClean="0"/>
              <a:t>18/12/2023</a:t>
            </a:fld>
            <a:endParaRPr lang="fr-FR"/>
          </a:p>
        </p:txBody>
      </p:sp>
      <p:sp>
        <p:nvSpPr>
          <p:cNvPr id="3" name="Espace réservé du pied de page 2"/>
          <p:cNvSpPr>
            <a:spLocks noGrp="1"/>
          </p:cNvSpPr>
          <p:nvPr>
            <p:ph type="ftr" sz="quarter" idx="11"/>
          </p:nvPr>
        </p:nvSpPr>
        <p:spPr>
          <a:xfrm>
            <a:off x="4473968" y="6511704"/>
            <a:ext cx="3239553" cy="324000"/>
          </a:xfrm>
        </p:spPr>
        <p:txBody>
          <a:bodyPr/>
          <a:lstStyle>
            <a:lvl1pPr algn="r">
              <a:defRPr b="1" cap="all" baseline="0">
                <a:solidFill>
                  <a:srgbClr val="00509E"/>
                </a:solidFill>
              </a:defRPr>
            </a:lvl1pPr>
          </a:lstStyle>
          <a:p>
            <a:endParaRPr lang="fr-FR"/>
          </a:p>
        </p:txBody>
      </p:sp>
      <p:sp>
        <p:nvSpPr>
          <p:cNvPr id="4" name="Espace réservé du numéro de diapositive 3"/>
          <p:cNvSpPr>
            <a:spLocks noGrp="1"/>
          </p:cNvSpPr>
          <p:nvPr>
            <p:ph type="sldNum" sz="quarter" idx="12"/>
          </p:nvPr>
        </p:nvSpPr>
        <p:spPr>
          <a:xfrm>
            <a:off x="8649353" y="6511705"/>
            <a:ext cx="400050" cy="324000"/>
          </a:xfrm>
        </p:spPr>
        <p:txBody>
          <a:bodyPr/>
          <a:lstStyle>
            <a:lvl1pPr>
              <a:defRPr b="1">
                <a:solidFill>
                  <a:srgbClr val="00509E"/>
                </a:solidFill>
              </a:defRPr>
            </a:lvl1pPr>
          </a:lstStyle>
          <a:p>
            <a:fld id="{C64E82BA-6AA3-4E7D-808C-040216A35C25}" type="slidenum">
              <a:rPr lang="fr-FR" smtClean="0"/>
              <a:t>‹N°›</a:t>
            </a:fld>
            <a:endParaRPr lang="fr-FR"/>
          </a:p>
        </p:txBody>
      </p:sp>
      <p:sp>
        <p:nvSpPr>
          <p:cNvPr id="7" name="Espace réservé du texte 6"/>
          <p:cNvSpPr>
            <a:spLocks noGrp="1"/>
          </p:cNvSpPr>
          <p:nvPr>
            <p:ph type="body" sz="quarter" idx="13" hasCustomPrompt="1"/>
          </p:nvPr>
        </p:nvSpPr>
        <p:spPr>
          <a:xfrm>
            <a:off x="9157" y="5448493"/>
            <a:ext cx="1161205" cy="563562"/>
          </a:xfrm>
        </p:spPr>
        <p:txBody>
          <a:bodyPr>
            <a:noAutofit/>
          </a:bodyPr>
          <a:lstStyle>
            <a:lvl1pPr marL="0" indent="0">
              <a:lnSpc>
                <a:spcPts val="1125"/>
              </a:lnSpc>
              <a:buNone/>
              <a:defRPr sz="1200" b="1">
                <a:solidFill>
                  <a:srgbClr val="00509E"/>
                </a:solidFill>
              </a:defRPr>
            </a:lvl1pPr>
          </a:lstStyle>
          <a:p>
            <a:pPr lvl="0"/>
            <a:r>
              <a:rPr lang="fr-FR" dirty="0"/>
              <a:t>Modifiez le titre</a:t>
            </a:r>
          </a:p>
        </p:txBody>
      </p:sp>
      <p:sp>
        <p:nvSpPr>
          <p:cNvPr id="9" name="Espace réservé du texte 8"/>
          <p:cNvSpPr>
            <a:spLocks noGrp="1"/>
          </p:cNvSpPr>
          <p:nvPr>
            <p:ph type="body" sz="quarter" idx="14" hasCustomPrompt="1"/>
          </p:nvPr>
        </p:nvSpPr>
        <p:spPr>
          <a:xfrm>
            <a:off x="0" y="6018213"/>
            <a:ext cx="1170362" cy="509334"/>
          </a:xfrm>
        </p:spPr>
        <p:txBody>
          <a:bodyPr>
            <a:normAutofit/>
          </a:bodyPr>
          <a:lstStyle>
            <a:lvl1pPr marL="0" indent="0">
              <a:lnSpc>
                <a:spcPts val="825"/>
              </a:lnSpc>
              <a:buNone/>
              <a:defRPr sz="900" b="1">
                <a:solidFill>
                  <a:srgbClr val="00509E"/>
                </a:solidFill>
              </a:defRPr>
            </a:lvl1pPr>
          </a:lstStyle>
          <a:p>
            <a:pPr lvl="0"/>
            <a:r>
              <a:rPr lang="fr-FR" dirty="0"/>
              <a:t>Modifiez le sous-titre</a:t>
            </a:r>
          </a:p>
        </p:txBody>
      </p:sp>
      <p:sp>
        <p:nvSpPr>
          <p:cNvPr id="21" name="Espace réservé du texte 20"/>
          <p:cNvSpPr>
            <a:spLocks noGrp="1"/>
          </p:cNvSpPr>
          <p:nvPr>
            <p:ph type="body" sz="quarter" idx="19" hasCustomPrompt="1"/>
          </p:nvPr>
        </p:nvSpPr>
        <p:spPr>
          <a:xfrm>
            <a:off x="1205173" y="81828"/>
            <a:ext cx="7729929" cy="385543"/>
          </a:xfrm>
        </p:spPr>
        <p:txBody>
          <a:bodyPr>
            <a:normAutofit/>
          </a:bodyPr>
          <a:lstStyle>
            <a:lvl1pPr marL="0" indent="0">
              <a:buNone/>
              <a:defRPr sz="1200" b="1">
                <a:solidFill>
                  <a:srgbClr val="00509E"/>
                </a:solidFill>
              </a:defRPr>
            </a:lvl1pPr>
          </a:lstStyle>
          <a:p>
            <a:pPr lvl="0"/>
            <a:r>
              <a:rPr lang="fr-FR" dirty="0"/>
              <a:t>Modifiez le texte du surtitre</a:t>
            </a:r>
          </a:p>
        </p:txBody>
      </p:sp>
      <p:sp>
        <p:nvSpPr>
          <p:cNvPr id="14" name="Espace réservé du texte 13"/>
          <p:cNvSpPr>
            <a:spLocks noGrp="1"/>
          </p:cNvSpPr>
          <p:nvPr>
            <p:ph type="body" sz="quarter" idx="22" hasCustomPrompt="1"/>
          </p:nvPr>
        </p:nvSpPr>
        <p:spPr>
          <a:xfrm>
            <a:off x="1205172" y="890979"/>
            <a:ext cx="7729930" cy="805660"/>
          </a:xfrm>
        </p:spPr>
        <p:txBody>
          <a:bodyPr>
            <a:noAutofit/>
          </a:bodyPr>
          <a:lstStyle>
            <a:lvl1pPr marL="0" indent="0">
              <a:lnSpc>
                <a:spcPts val="3750"/>
              </a:lnSpc>
              <a:buNone/>
              <a:defRPr sz="2625" b="1">
                <a:solidFill>
                  <a:srgbClr val="2F9638"/>
                </a:solidFill>
              </a:defRPr>
            </a:lvl1pPr>
          </a:lstStyle>
          <a:p>
            <a:pPr lvl="0"/>
            <a:r>
              <a:rPr lang="fr-FR" dirty="0"/>
              <a:t>Modifiez le texte du titre</a:t>
            </a:r>
          </a:p>
        </p:txBody>
      </p:sp>
      <p:sp>
        <p:nvSpPr>
          <p:cNvPr id="10" name="Espace réservé du texte 9"/>
          <p:cNvSpPr>
            <a:spLocks noGrp="1"/>
          </p:cNvSpPr>
          <p:nvPr>
            <p:ph type="body" sz="quarter" idx="25" hasCustomPrompt="1"/>
          </p:nvPr>
        </p:nvSpPr>
        <p:spPr>
          <a:xfrm>
            <a:off x="1220249" y="1971684"/>
            <a:ext cx="7764740" cy="1671148"/>
          </a:xfrm>
        </p:spPr>
        <p:txBody>
          <a:bodyPr/>
          <a:lstStyle>
            <a:lvl1pPr marL="0" indent="0">
              <a:buNone/>
              <a:defRPr sz="2025" b="1" baseline="0">
                <a:solidFill>
                  <a:srgbClr val="2F9638"/>
                </a:solidFill>
              </a:defRPr>
            </a:lvl1pPr>
            <a:lvl2pPr>
              <a:lnSpc>
                <a:spcPts val="1950"/>
              </a:lnSpc>
              <a:defRPr sz="1500" baseline="0"/>
            </a:lvl2pPr>
          </a:lstStyle>
          <a:p>
            <a:pPr lvl="0"/>
            <a:r>
              <a:rPr lang="fr-FR" dirty="0"/>
              <a:t>Modifiez le texte niveau 1</a:t>
            </a:r>
          </a:p>
          <a:p>
            <a:pPr lvl="1"/>
            <a:r>
              <a:rPr lang="fr-FR" dirty="0"/>
              <a:t>Texte niveau 2</a:t>
            </a:r>
          </a:p>
          <a:p>
            <a:pPr lvl="1"/>
            <a:r>
              <a:rPr lang="fr-FR" dirty="0"/>
              <a:t>Texte niveau 2</a:t>
            </a:r>
          </a:p>
          <a:p>
            <a:pPr lvl="1"/>
            <a:r>
              <a:rPr lang="fr-FR" dirty="0"/>
              <a:t>Texte niveau 2</a:t>
            </a:r>
          </a:p>
        </p:txBody>
      </p:sp>
      <p:sp>
        <p:nvSpPr>
          <p:cNvPr id="13" name="Espace réservé du texte 12"/>
          <p:cNvSpPr>
            <a:spLocks noGrp="1"/>
          </p:cNvSpPr>
          <p:nvPr>
            <p:ph type="body" sz="quarter" idx="26" hasCustomPrompt="1"/>
          </p:nvPr>
        </p:nvSpPr>
        <p:spPr>
          <a:xfrm>
            <a:off x="1211342" y="3867015"/>
            <a:ext cx="7773647" cy="2130425"/>
          </a:xfrm>
        </p:spPr>
        <p:txBody>
          <a:bodyPr/>
          <a:lstStyle>
            <a:lvl1pPr marL="0" indent="0">
              <a:buNone/>
              <a:defRPr sz="2025" b="1" baseline="0">
                <a:solidFill>
                  <a:srgbClr val="2F9638"/>
                </a:solidFill>
              </a:defRPr>
            </a:lvl1pPr>
            <a:lvl2pPr>
              <a:lnSpc>
                <a:spcPts val="1950"/>
              </a:lnSpc>
              <a:defRPr sz="1500" baseline="0"/>
            </a:lvl2pPr>
          </a:lstStyle>
          <a:p>
            <a:pPr lvl="0"/>
            <a:r>
              <a:rPr lang="fr-FR" dirty="0"/>
              <a:t>Modifiez le texte niveau 1</a:t>
            </a:r>
          </a:p>
          <a:p>
            <a:pPr lvl="1"/>
            <a:r>
              <a:rPr lang="fr-FR" dirty="0"/>
              <a:t>Texte niveau 2</a:t>
            </a:r>
          </a:p>
          <a:p>
            <a:pPr lvl="1"/>
            <a:r>
              <a:rPr lang="fr-FR" dirty="0"/>
              <a:t>Texte niveau 2</a:t>
            </a:r>
          </a:p>
          <a:p>
            <a:pPr lvl="1"/>
            <a:r>
              <a:rPr lang="fr-FR" dirty="0"/>
              <a:t>Texte niveau 2</a:t>
            </a:r>
          </a:p>
        </p:txBody>
      </p:sp>
    </p:spTree>
    <p:extLst>
      <p:ext uri="{BB962C8B-B14F-4D97-AF65-F5344CB8AC3E}">
        <p14:creationId xmlns:p14="http://schemas.microsoft.com/office/powerpoint/2010/main" val="3306630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pPr>
              <a:defRPr/>
            </a:pPr>
            <a:r>
              <a:rPr lang="fr-FR"/>
              <a:t>XX/XX/XXXX</a:t>
            </a:r>
            <a:endParaRPr lang="fr-FR" dirty="0"/>
          </a:p>
        </p:txBody>
      </p:sp>
      <p:sp>
        <p:nvSpPr>
          <p:cNvPr id="5" name="Espace réservé du pied de page 4"/>
          <p:cNvSpPr>
            <a:spLocks noGrp="1"/>
          </p:cNvSpPr>
          <p:nvPr>
            <p:ph type="ftr" sz="quarter" idx="11"/>
          </p:nvPr>
        </p:nvSpPr>
        <p:spPr>
          <a:xfrm>
            <a:off x="2590800" y="6356350"/>
            <a:ext cx="3853408" cy="365125"/>
          </a:xfrm>
        </p:spPr>
        <p:txBody>
          <a:bodyPr/>
          <a:lstStyle/>
          <a:p>
            <a:pPr>
              <a:defRPr/>
            </a:pPr>
            <a:r>
              <a:rPr lang="fr-FR" dirty="0"/>
              <a:t>Webinaire Centre-Val-de-Loire 18/12/2023</a:t>
            </a:r>
          </a:p>
        </p:txBody>
      </p:sp>
      <p:sp>
        <p:nvSpPr>
          <p:cNvPr id="6" name="Espace réservé du numéro de diapositive 5"/>
          <p:cNvSpPr>
            <a:spLocks noGrp="1"/>
          </p:cNvSpPr>
          <p:nvPr>
            <p:ph type="sldNum" sz="quarter" idx="12"/>
          </p:nvPr>
        </p:nvSpPr>
        <p:spPr/>
        <p:txBody>
          <a:bodyPr/>
          <a:lstStyle/>
          <a:p>
            <a:pPr>
              <a:defRPr/>
            </a:pPr>
            <a:fld id="{20A756CD-C275-4C95-B89C-0C347C5C5961}" type="slidenum">
              <a:rPr lang="fr-FR" altLang="fr-FR" smtClean="0"/>
              <a:pPr>
                <a:defRPr/>
              </a:pPr>
              <a:t>‹N°›</a:t>
            </a:fld>
            <a:endParaRPr lang="fr-FR" altLang="fr-FR"/>
          </a:p>
        </p:txBody>
      </p:sp>
    </p:spTree>
    <p:extLst>
      <p:ext uri="{BB962C8B-B14F-4D97-AF65-F5344CB8AC3E}">
        <p14:creationId xmlns:p14="http://schemas.microsoft.com/office/powerpoint/2010/main" val="3728424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pPr>
              <a:defRPr/>
            </a:pPr>
            <a:r>
              <a:rPr lang="fr-FR"/>
              <a:t>XX/XX/XXXX</a:t>
            </a:r>
          </a:p>
        </p:txBody>
      </p:sp>
      <p:sp>
        <p:nvSpPr>
          <p:cNvPr id="5" name="Espace réservé du pied de page 4"/>
          <p:cNvSpPr>
            <a:spLocks noGrp="1"/>
          </p:cNvSpPr>
          <p:nvPr>
            <p:ph type="ftr" sz="quarter" idx="11"/>
          </p:nvPr>
        </p:nvSpPr>
        <p:spPr/>
        <p:txBody>
          <a:bodyPr/>
          <a:lstStyle/>
          <a:p>
            <a:pPr>
              <a:defRPr/>
            </a:pPr>
            <a:r>
              <a:rPr lang="fr-FR"/>
              <a:t>Webinaire Centre-Val-de-Loire 18/12/2023</a:t>
            </a:r>
          </a:p>
        </p:txBody>
      </p:sp>
      <p:sp>
        <p:nvSpPr>
          <p:cNvPr id="6" name="Espace réservé du numéro de diapositive 5"/>
          <p:cNvSpPr>
            <a:spLocks noGrp="1"/>
          </p:cNvSpPr>
          <p:nvPr>
            <p:ph type="sldNum" sz="quarter" idx="12"/>
          </p:nvPr>
        </p:nvSpPr>
        <p:spPr/>
        <p:txBody>
          <a:bodyPr/>
          <a:lstStyle/>
          <a:p>
            <a:pPr>
              <a:defRPr/>
            </a:pPr>
            <a:fld id="{AD22DA8D-7F14-45AA-ADF2-F981F00FFD3D}" type="slidenum">
              <a:rPr lang="fr-FR" altLang="fr-FR" smtClean="0"/>
              <a:pPr>
                <a:defRPr/>
              </a:pPr>
              <a:t>‹N°›</a:t>
            </a:fld>
            <a:endParaRPr lang="fr-FR" altLang="fr-FR"/>
          </a:p>
        </p:txBody>
      </p:sp>
    </p:spTree>
    <p:extLst>
      <p:ext uri="{BB962C8B-B14F-4D97-AF65-F5344CB8AC3E}">
        <p14:creationId xmlns:p14="http://schemas.microsoft.com/office/powerpoint/2010/main" val="3927162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pPr>
              <a:defRPr/>
            </a:pPr>
            <a:r>
              <a:rPr lang="fr-FR"/>
              <a:t>XX/XX/XXXX</a:t>
            </a:r>
          </a:p>
        </p:txBody>
      </p:sp>
      <p:sp>
        <p:nvSpPr>
          <p:cNvPr id="6" name="Espace réservé du pied de page 5"/>
          <p:cNvSpPr>
            <a:spLocks noGrp="1"/>
          </p:cNvSpPr>
          <p:nvPr>
            <p:ph type="ftr" sz="quarter" idx="11"/>
          </p:nvPr>
        </p:nvSpPr>
        <p:spPr/>
        <p:txBody>
          <a:bodyPr/>
          <a:lstStyle/>
          <a:p>
            <a:pPr>
              <a:defRPr/>
            </a:pPr>
            <a:r>
              <a:rPr lang="fr-FR"/>
              <a:t>Webinaire Centre-Val-de-Loire 18/12/2023</a:t>
            </a:r>
          </a:p>
        </p:txBody>
      </p:sp>
      <p:sp>
        <p:nvSpPr>
          <p:cNvPr id="7" name="Espace réservé du numéro de diapositive 6"/>
          <p:cNvSpPr>
            <a:spLocks noGrp="1"/>
          </p:cNvSpPr>
          <p:nvPr>
            <p:ph type="sldNum" sz="quarter" idx="12"/>
          </p:nvPr>
        </p:nvSpPr>
        <p:spPr/>
        <p:txBody>
          <a:bodyPr/>
          <a:lstStyle/>
          <a:p>
            <a:pPr>
              <a:defRPr/>
            </a:pPr>
            <a:fld id="{55F3A933-C9B2-4616-BB74-FC48B306D56E}" type="slidenum">
              <a:rPr lang="fr-FR" altLang="fr-FR" smtClean="0"/>
              <a:pPr>
                <a:defRPr/>
              </a:pPr>
              <a:t>‹N°›</a:t>
            </a:fld>
            <a:endParaRPr lang="fr-FR" altLang="fr-FR"/>
          </a:p>
        </p:txBody>
      </p:sp>
    </p:spTree>
    <p:extLst>
      <p:ext uri="{BB962C8B-B14F-4D97-AF65-F5344CB8AC3E}">
        <p14:creationId xmlns:p14="http://schemas.microsoft.com/office/powerpoint/2010/main" val="4076789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XX/XX/XXXX</a:t>
            </a:r>
          </a:p>
        </p:txBody>
      </p:sp>
      <p:sp>
        <p:nvSpPr>
          <p:cNvPr id="8" name="Espace réservé du pied de page 7"/>
          <p:cNvSpPr>
            <a:spLocks noGrp="1"/>
          </p:cNvSpPr>
          <p:nvPr>
            <p:ph type="ftr" sz="quarter" idx="11"/>
          </p:nvPr>
        </p:nvSpPr>
        <p:spPr/>
        <p:txBody>
          <a:bodyPr/>
          <a:lstStyle/>
          <a:p>
            <a:pPr>
              <a:defRPr/>
            </a:pPr>
            <a:r>
              <a:rPr lang="fr-FR"/>
              <a:t>Webinaire Centre-Val-de-Loire 18/12/2023</a:t>
            </a:r>
            <a:endParaRPr lang="fr-FR" dirty="0"/>
          </a:p>
        </p:txBody>
      </p:sp>
      <p:sp>
        <p:nvSpPr>
          <p:cNvPr id="9" name="Espace réservé du numéro de diapositive 8"/>
          <p:cNvSpPr>
            <a:spLocks noGrp="1"/>
          </p:cNvSpPr>
          <p:nvPr>
            <p:ph type="sldNum" sz="quarter" idx="12"/>
          </p:nvPr>
        </p:nvSpPr>
        <p:spPr/>
        <p:txBody>
          <a:bodyPr/>
          <a:lstStyle/>
          <a:p>
            <a:pPr>
              <a:defRPr/>
            </a:pPr>
            <a:fld id="{6CF357DD-8F07-4074-936E-DCC313A63898}" type="slidenum">
              <a:rPr lang="fr-FR" altLang="fr-FR" smtClean="0"/>
              <a:pPr>
                <a:defRPr/>
              </a:pPr>
              <a:t>‹N°›</a:t>
            </a:fld>
            <a:endParaRPr lang="fr-FR" altLang="fr-FR"/>
          </a:p>
        </p:txBody>
      </p:sp>
    </p:spTree>
    <p:extLst>
      <p:ext uri="{BB962C8B-B14F-4D97-AF65-F5344CB8AC3E}">
        <p14:creationId xmlns:p14="http://schemas.microsoft.com/office/powerpoint/2010/main" val="3727379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pPr>
              <a:defRPr/>
            </a:pPr>
            <a:r>
              <a:rPr lang="fr-FR"/>
              <a:t>XX/XX/XXXX</a:t>
            </a:r>
          </a:p>
        </p:txBody>
      </p:sp>
      <p:sp>
        <p:nvSpPr>
          <p:cNvPr id="4" name="Espace réservé du pied de page 3"/>
          <p:cNvSpPr>
            <a:spLocks noGrp="1"/>
          </p:cNvSpPr>
          <p:nvPr>
            <p:ph type="ftr" sz="quarter" idx="11"/>
          </p:nvPr>
        </p:nvSpPr>
        <p:spPr/>
        <p:txBody>
          <a:bodyPr/>
          <a:lstStyle/>
          <a:p>
            <a:pPr>
              <a:defRPr/>
            </a:pPr>
            <a:r>
              <a:rPr lang="fr-FR"/>
              <a:t>Webinaire Centre-Val-de-Loire 18/12/2023</a:t>
            </a:r>
          </a:p>
        </p:txBody>
      </p:sp>
      <p:sp>
        <p:nvSpPr>
          <p:cNvPr id="5" name="Espace réservé du numéro de diapositive 4"/>
          <p:cNvSpPr>
            <a:spLocks noGrp="1"/>
          </p:cNvSpPr>
          <p:nvPr>
            <p:ph type="sldNum" sz="quarter" idx="12"/>
          </p:nvPr>
        </p:nvSpPr>
        <p:spPr/>
        <p:txBody>
          <a:bodyPr/>
          <a:lstStyle/>
          <a:p>
            <a:pPr>
              <a:defRPr/>
            </a:pPr>
            <a:fld id="{0BEF9916-8D97-4CE6-972F-A4353BB76DE8}" type="slidenum">
              <a:rPr lang="fr-FR" altLang="fr-FR" smtClean="0"/>
              <a:pPr>
                <a:defRPr/>
              </a:pPr>
              <a:t>‹N°›</a:t>
            </a:fld>
            <a:endParaRPr lang="fr-FR" altLang="fr-FR"/>
          </a:p>
        </p:txBody>
      </p:sp>
    </p:spTree>
    <p:extLst>
      <p:ext uri="{BB962C8B-B14F-4D97-AF65-F5344CB8AC3E}">
        <p14:creationId xmlns:p14="http://schemas.microsoft.com/office/powerpoint/2010/main" val="154800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XX/XX/XXXX</a:t>
            </a:r>
          </a:p>
        </p:txBody>
      </p:sp>
      <p:sp>
        <p:nvSpPr>
          <p:cNvPr id="3" name="Espace réservé du pied de page 2"/>
          <p:cNvSpPr>
            <a:spLocks noGrp="1"/>
          </p:cNvSpPr>
          <p:nvPr>
            <p:ph type="ftr" sz="quarter" idx="11"/>
          </p:nvPr>
        </p:nvSpPr>
        <p:spPr/>
        <p:txBody>
          <a:bodyPr/>
          <a:lstStyle/>
          <a:p>
            <a:pPr>
              <a:defRPr/>
            </a:pPr>
            <a:r>
              <a:rPr lang="fr-FR"/>
              <a:t>Webinaire Centre-Val-de-Loire 18/12/2023</a:t>
            </a:r>
            <a:endParaRPr lang="fr-FR" dirty="0"/>
          </a:p>
        </p:txBody>
      </p:sp>
      <p:sp>
        <p:nvSpPr>
          <p:cNvPr id="4" name="Espace réservé du numéro de diapositive 3"/>
          <p:cNvSpPr>
            <a:spLocks noGrp="1"/>
          </p:cNvSpPr>
          <p:nvPr>
            <p:ph type="sldNum" sz="quarter" idx="12"/>
          </p:nvPr>
        </p:nvSpPr>
        <p:spPr/>
        <p:txBody>
          <a:bodyPr/>
          <a:lstStyle/>
          <a:p>
            <a:pPr>
              <a:defRPr/>
            </a:pPr>
            <a:fld id="{6CF357DD-8F07-4074-936E-DCC313A63898}" type="slidenum">
              <a:rPr lang="fr-FR" altLang="fr-FR" smtClean="0"/>
              <a:pPr>
                <a:defRPr/>
              </a:pPr>
              <a:t>‹N°›</a:t>
            </a:fld>
            <a:endParaRPr lang="fr-FR" altLang="fr-FR"/>
          </a:p>
        </p:txBody>
      </p:sp>
    </p:spTree>
    <p:extLst>
      <p:ext uri="{BB962C8B-B14F-4D97-AF65-F5344CB8AC3E}">
        <p14:creationId xmlns:p14="http://schemas.microsoft.com/office/powerpoint/2010/main" val="1397293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fr-FR"/>
              <a:t>XX/XX/XXXX</a:t>
            </a:r>
          </a:p>
        </p:txBody>
      </p:sp>
      <p:sp>
        <p:nvSpPr>
          <p:cNvPr id="6" name="Espace réservé du pied de page 5"/>
          <p:cNvSpPr>
            <a:spLocks noGrp="1"/>
          </p:cNvSpPr>
          <p:nvPr>
            <p:ph type="ftr" sz="quarter" idx="11"/>
          </p:nvPr>
        </p:nvSpPr>
        <p:spPr/>
        <p:txBody>
          <a:bodyPr/>
          <a:lstStyle/>
          <a:p>
            <a:pPr>
              <a:defRPr/>
            </a:pPr>
            <a:r>
              <a:rPr lang="fr-FR"/>
              <a:t>Webinaire Centre-Val-de-Loire 18/12/2023</a:t>
            </a:r>
            <a:endParaRPr lang="fr-FR" dirty="0"/>
          </a:p>
        </p:txBody>
      </p:sp>
      <p:sp>
        <p:nvSpPr>
          <p:cNvPr id="7" name="Espace réservé du numéro de diapositive 6"/>
          <p:cNvSpPr>
            <a:spLocks noGrp="1"/>
          </p:cNvSpPr>
          <p:nvPr>
            <p:ph type="sldNum" sz="quarter" idx="12"/>
          </p:nvPr>
        </p:nvSpPr>
        <p:spPr/>
        <p:txBody>
          <a:bodyPr/>
          <a:lstStyle/>
          <a:p>
            <a:pPr>
              <a:defRPr/>
            </a:pPr>
            <a:fld id="{6CF357DD-8F07-4074-936E-DCC313A63898}" type="slidenum">
              <a:rPr lang="fr-FR" altLang="fr-FR" smtClean="0"/>
              <a:pPr>
                <a:defRPr/>
              </a:pPr>
              <a:t>‹N°›</a:t>
            </a:fld>
            <a:endParaRPr lang="fr-FR" altLang="fr-FR"/>
          </a:p>
        </p:txBody>
      </p:sp>
    </p:spTree>
    <p:extLst>
      <p:ext uri="{BB962C8B-B14F-4D97-AF65-F5344CB8AC3E}">
        <p14:creationId xmlns:p14="http://schemas.microsoft.com/office/powerpoint/2010/main" val="1896860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fr-FR"/>
              <a:t>XX/XX/XXXX</a:t>
            </a:r>
          </a:p>
        </p:txBody>
      </p:sp>
      <p:sp>
        <p:nvSpPr>
          <p:cNvPr id="6" name="Espace réservé du pied de page 5"/>
          <p:cNvSpPr>
            <a:spLocks noGrp="1"/>
          </p:cNvSpPr>
          <p:nvPr>
            <p:ph type="ftr" sz="quarter" idx="11"/>
          </p:nvPr>
        </p:nvSpPr>
        <p:spPr/>
        <p:txBody>
          <a:bodyPr/>
          <a:lstStyle/>
          <a:p>
            <a:pPr>
              <a:defRPr/>
            </a:pPr>
            <a:r>
              <a:rPr lang="fr-FR"/>
              <a:t>Webinaire Centre-Val-de-Loire 18/12/2023</a:t>
            </a:r>
            <a:endParaRPr lang="fr-FR" dirty="0"/>
          </a:p>
        </p:txBody>
      </p:sp>
      <p:sp>
        <p:nvSpPr>
          <p:cNvPr id="7" name="Espace réservé du numéro de diapositive 6"/>
          <p:cNvSpPr>
            <a:spLocks noGrp="1"/>
          </p:cNvSpPr>
          <p:nvPr>
            <p:ph type="sldNum" sz="quarter" idx="12"/>
          </p:nvPr>
        </p:nvSpPr>
        <p:spPr/>
        <p:txBody>
          <a:bodyPr/>
          <a:lstStyle/>
          <a:p>
            <a:pPr>
              <a:defRPr/>
            </a:pPr>
            <a:fld id="{6CF357DD-8F07-4074-936E-DCC313A63898}" type="slidenum">
              <a:rPr lang="fr-FR" altLang="fr-FR" smtClean="0"/>
              <a:pPr>
                <a:defRPr/>
              </a:pPr>
              <a:t>‹N°›</a:t>
            </a:fld>
            <a:endParaRPr lang="fr-FR" altLang="fr-FR"/>
          </a:p>
        </p:txBody>
      </p:sp>
    </p:spTree>
    <p:extLst>
      <p:ext uri="{BB962C8B-B14F-4D97-AF65-F5344CB8AC3E}">
        <p14:creationId xmlns:p14="http://schemas.microsoft.com/office/powerpoint/2010/main" val="3194512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XX/XX/XXXX</a:t>
            </a: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fr-FR"/>
              <a:t>Webinaire Centre-Val-de-Loire 18/12/2023</a:t>
            </a:r>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CF357DD-8F07-4074-936E-DCC313A63898}" type="slidenum">
              <a:rPr lang="fr-FR" altLang="fr-FR" smtClean="0"/>
              <a:pPr>
                <a:defRPr/>
              </a:pPr>
              <a:t>‹N°›</a:t>
            </a:fld>
            <a:endParaRPr lang="fr-FR" altLang="fr-FR"/>
          </a:p>
        </p:txBody>
      </p:sp>
      <p:pic>
        <p:nvPicPr>
          <p:cNvPr id="7" name="Image 6"/>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588" y="420688"/>
            <a:ext cx="9140825"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3065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5.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14.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6.pn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15.jpe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6.pn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15.jpe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6.pn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15.jpe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5.jfif"/><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47.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8.png"/><Relationship Id="rId2" Type="http://schemas.openxmlformats.org/officeDocument/2006/relationships/image" Target="../media/image48.jpeg"/><Relationship Id="rId1" Type="http://schemas.openxmlformats.org/officeDocument/2006/relationships/slideLayout" Target="../slideLayouts/slideLayout14.xml"/><Relationship Id="rId6" Type="http://schemas.openxmlformats.org/officeDocument/2006/relationships/image" Target="../media/image51.jpeg"/><Relationship Id="rId5" Type="http://schemas.openxmlformats.org/officeDocument/2006/relationships/image" Target="../media/image50.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14.xml"/><Relationship Id="rId6" Type="http://schemas.openxmlformats.org/officeDocument/2006/relationships/image" Target="../media/image52.jpeg"/><Relationship Id="rId5" Type="http://schemas.openxmlformats.org/officeDocument/2006/relationships/image" Target="../media/image50.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8.png"/><Relationship Id="rId2" Type="http://schemas.openxmlformats.org/officeDocument/2006/relationships/image" Target="../media/image48.jpeg"/><Relationship Id="rId1" Type="http://schemas.openxmlformats.org/officeDocument/2006/relationships/slideLayout" Target="../slideLayouts/slideLayout14.xml"/><Relationship Id="rId6" Type="http://schemas.openxmlformats.org/officeDocument/2006/relationships/image" Target="../media/image54.jpeg"/><Relationship Id="rId5" Type="http://schemas.openxmlformats.org/officeDocument/2006/relationships/image" Target="../media/image50.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08AFE68D-25E1-9A63-6BB8-3C4EE3E84679}"/>
              </a:ext>
            </a:extLst>
          </p:cNvPr>
          <p:cNvSpPr>
            <a:spLocks noGrp="1"/>
          </p:cNvSpPr>
          <p:nvPr>
            <p:ph type="ctrTitle"/>
          </p:nvPr>
        </p:nvSpPr>
        <p:spPr>
          <a:xfrm>
            <a:off x="901824" y="1052737"/>
            <a:ext cx="8278688" cy="2547714"/>
          </a:xfrm>
        </p:spPr>
        <p:txBody>
          <a:bodyPr>
            <a:normAutofit fontScale="90000"/>
          </a:bodyPr>
          <a:lstStyle/>
          <a:p>
            <a:r>
              <a:rPr lang="fr-FR" b="1" dirty="0"/>
              <a:t>Coûts de production en ovins viande : </a:t>
            </a:r>
            <a:br>
              <a:rPr lang="fr-FR" b="1" dirty="0"/>
            </a:br>
            <a:r>
              <a:rPr lang="fr-FR" b="1" dirty="0"/>
              <a:t>des pistes pour les diminuer en Centre-Val de Loire</a:t>
            </a:r>
          </a:p>
        </p:txBody>
      </p:sp>
      <p:sp>
        <p:nvSpPr>
          <p:cNvPr id="6" name="Sous-titre 5">
            <a:extLst>
              <a:ext uri="{FF2B5EF4-FFF2-40B4-BE49-F238E27FC236}">
                <a16:creationId xmlns:a16="http://schemas.microsoft.com/office/drawing/2014/main" id="{6B8A8481-7AA1-2924-4440-2357A3944C13}"/>
              </a:ext>
            </a:extLst>
          </p:cNvPr>
          <p:cNvSpPr>
            <a:spLocks noGrp="1"/>
          </p:cNvSpPr>
          <p:nvPr>
            <p:ph type="subTitle" idx="1"/>
          </p:nvPr>
        </p:nvSpPr>
        <p:spPr>
          <a:xfrm>
            <a:off x="1371600" y="3886200"/>
            <a:ext cx="6872808" cy="1752600"/>
          </a:xfrm>
        </p:spPr>
        <p:txBody>
          <a:bodyPr>
            <a:normAutofit fontScale="92500" lnSpcReduction="20000"/>
          </a:bodyPr>
          <a:lstStyle/>
          <a:p>
            <a:r>
              <a:rPr lang="fr-FR" b="1" dirty="0">
                <a:solidFill>
                  <a:schemeClr val="bg1">
                    <a:lumMod val="50000"/>
                  </a:schemeClr>
                </a:solidFill>
              </a:rPr>
              <a:t>Webinaire Centre-Val-de-Loire</a:t>
            </a:r>
          </a:p>
          <a:p>
            <a:r>
              <a:rPr lang="fr-FR" b="1" dirty="0">
                <a:solidFill>
                  <a:schemeClr val="bg1">
                    <a:lumMod val="50000"/>
                  </a:schemeClr>
                </a:solidFill>
              </a:rPr>
              <a:t>18/12/2023</a:t>
            </a:r>
          </a:p>
          <a:p>
            <a:r>
              <a:rPr lang="fr-FR" sz="2600" dirty="0">
                <a:solidFill>
                  <a:schemeClr val="tx1"/>
                </a:solidFill>
              </a:rPr>
              <a:t>Elise </a:t>
            </a:r>
            <a:r>
              <a:rPr lang="fr-FR" sz="2600" dirty="0" err="1">
                <a:solidFill>
                  <a:schemeClr val="tx1"/>
                </a:solidFill>
              </a:rPr>
              <a:t>Hommet</a:t>
            </a:r>
            <a:r>
              <a:rPr lang="fr-FR" sz="2600" dirty="0">
                <a:solidFill>
                  <a:schemeClr val="tx1"/>
                </a:solidFill>
              </a:rPr>
              <a:t> (CA 36)</a:t>
            </a:r>
          </a:p>
          <a:p>
            <a:r>
              <a:rPr lang="fr-FR" sz="2600" dirty="0">
                <a:solidFill>
                  <a:schemeClr val="tx1"/>
                </a:solidFill>
              </a:rPr>
              <a:t>Laurence Sagot (Idele/CIIRPO) et Vincent Bellet (Idele)</a:t>
            </a:r>
          </a:p>
          <a:p>
            <a:endParaRPr lang="fr-FR" dirty="0">
              <a:solidFill>
                <a:schemeClr val="tx1"/>
              </a:solidFill>
            </a:endParaRPr>
          </a:p>
        </p:txBody>
      </p:sp>
      <p:pic>
        <p:nvPicPr>
          <p:cNvPr id="7" name="Image 6" descr="Une image contenant texte, Police, Graphique, logo&#10;&#10;Description générée automatiquement">
            <a:extLst>
              <a:ext uri="{FF2B5EF4-FFF2-40B4-BE49-F238E27FC236}">
                <a16:creationId xmlns:a16="http://schemas.microsoft.com/office/drawing/2014/main" id="{40FFBEF5-3AC2-411E-D109-C5DE9C883F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3" y="332656"/>
            <a:ext cx="2072556" cy="1063125"/>
          </a:xfrm>
          <a:prstGeom prst="rect">
            <a:avLst/>
          </a:prstGeom>
        </p:spPr>
      </p:pic>
      <p:pic>
        <p:nvPicPr>
          <p:cNvPr id="9" name="Image 8" descr="Une image contenant Graphique, logo, graphisme, Police&#10;&#10;Description générée automatiquement">
            <a:extLst>
              <a:ext uri="{FF2B5EF4-FFF2-40B4-BE49-F238E27FC236}">
                <a16:creationId xmlns:a16="http://schemas.microsoft.com/office/drawing/2014/main" id="{E6564133-64F5-DEF3-7663-8744427D5A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422067"/>
            <a:ext cx="1302300" cy="959752"/>
          </a:xfrm>
          <a:prstGeom prst="rect">
            <a:avLst/>
          </a:prstGeom>
        </p:spPr>
      </p:pic>
      <p:pic>
        <p:nvPicPr>
          <p:cNvPr id="12" name="Image 11">
            <a:extLst>
              <a:ext uri="{FF2B5EF4-FFF2-40B4-BE49-F238E27FC236}">
                <a16:creationId xmlns:a16="http://schemas.microsoft.com/office/drawing/2014/main" id="{7698CD26-48E6-4619-905B-A7B029EFAD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1760" y="5805264"/>
            <a:ext cx="583970" cy="576065"/>
          </a:xfrm>
          <a:prstGeom prst="rect">
            <a:avLst/>
          </a:prstGeom>
        </p:spPr>
      </p:pic>
      <p:pic>
        <p:nvPicPr>
          <p:cNvPr id="14" name="Image 13">
            <a:extLst>
              <a:ext uri="{FF2B5EF4-FFF2-40B4-BE49-F238E27FC236}">
                <a16:creationId xmlns:a16="http://schemas.microsoft.com/office/drawing/2014/main" id="{14356CEB-F578-3B14-016A-603D52192875}"/>
              </a:ext>
            </a:extLst>
          </p:cNvPr>
          <p:cNvPicPr>
            <a:picLocks noChangeAspect="1"/>
          </p:cNvPicPr>
          <p:nvPr/>
        </p:nvPicPr>
        <p:blipFill>
          <a:blip r:embed="rId5"/>
          <a:stretch>
            <a:fillRect/>
          </a:stretch>
        </p:blipFill>
        <p:spPr>
          <a:xfrm>
            <a:off x="1763688" y="5824393"/>
            <a:ext cx="583971" cy="556935"/>
          </a:xfrm>
          <a:prstGeom prst="rect">
            <a:avLst/>
          </a:prstGeom>
        </p:spPr>
      </p:pic>
      <p:pic>
        <p:nvPicPr>
          <p:cNvPr id="3" name="Image 2">
            <a:extLst>
              <a:ext uri="{FF2B5EF4-FFF2-40B4-BE49-F238E27FC236}">
                <a16:creationId xmlns:a16="http://schemas.microsoft.com/office/drawing/2014/main" id="{CC0CF03A-CBEB-5465-7025-C5A3FF6FE239}"/>
              </a:ext>
            </a:extLst>
          </p:cNvPr>
          <p:cNvPicPr>
            <a:picLocks noChangeAspect="1"/>
          </p:cNvPicPr>
          <p:nvPr/>
        </p:nvPicPr>
        <p:blipFill>
          <a:blip r:embed="rId6"/>
          <a:stretch>
            <a:fillRect/>
          </a:stretch>
        </p:blipFill>
        <p:spPr>
          <a:xfrm>
            <a:off x="1147668" y="5805263"/>
            <a:ext cx="583970" cy="578071"/>
          </a:xfrm>
          <a:prstGeom prst="rect">
            <a:avLst/>
          </a:prstGeom>
        </p:spPr>
      </p:pic>
    </p:spTree>
    <p:extLst>
      <p:ext uri="{BB962C8B-B14F-4D97-AF65-F5344CB8AC3E}">
        <p14:creationId xmlns:p14="http://schemas.microsoft.com/office/powerpoint/2010/main" val="459056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4AA4DB-7B5A-F00E-E5C1-B451551A77FB}"/>
              </a:ext>
            </a:extLst>
          </p:cNvPr>
          <p:cNvSpPr>
            <a:spLocks noGrp="1"/>
          </p:cNvSpPr>
          <p:nvPr>
            <p:ph type="title"/>
          </p:nvPr>
        </p:nvSpPr>
        <p:spPr>
          <a:xfrm>
            <a:off x="1003778" y="731837"/>
            <a:ext cx="7901868" cy="994172"/>
          </a:xfrm>
        </p:spPr>
        <p:txBody>
          <a:bodyPr>
            <a:normAutofit fontScale="90000"/>
          </a:bodyPr>
          <a:lstStyle/>
          <a:p>
            <a:r>
              <a:rPr lang="fr-FR" dirty="0">
                <a:solidFill>
                  <a:srgbClr val="B97D00"/>
                </a:solidFill>
              </a:rPr>
              <a:t>Pâturage des couverts : sans effet sur la culture suivante</a:t>
            </a:r>
            <a:br>
              <a:rPr lang="fr-FR" dirty="0">
                <a:solidFill>
                  <a:srgbClr val="B97D00"/>
                </a:solidFill>
              </a:rPr>
            </a:br>
            <a:endParaRPr lang="fr-FR" dirty="0">
              <a:solidFill>
                <a:srgbClr val="B97D00"/>
              </a:solidFill>
            </a:endParaRPr>
          </a:p>
        </p:txBody>
      </p:sp>
      <p:sp>
        <p:nvSpPr>
          <p:cNvPr id="3" name="Espace réservé du contenu 2">
            <a:extLst>
              <a:ext uri="{FF2B5EF4-FFF2-40B4-BE49-F238E27FC236}">
                <a16:creationId xmlns:a16="http://schemas.microsoft.com/office/drawing/2014/main" id="{1CED0A24-9625-5D19-7DBD-572675E19083}"/>
              </a:ext>
            </a:extLst>
          </p:cNvPr>
          <p:cNvSpPr>
            <a:spLocks noGrp="1" noRot="1" noMove="1" noResize="1" noEditPoints="1" noAdjustHandles="1" noChangeArrowheads="1" noChangeShapeType="1"/>
          </p:cNvSpPr>
          <p:nvPr>
            <p:ph idx="1"/>
          </p:nvPr>
        </p:nvSpPr>
        <p:spPr/>
        <p:txBody>
          <a:bodyPr/>
          <a:lstStyle/>
          <a:p>
            <a:pPr marL="0" indent="0">
              <a:buNone/>
            </a:pPr>
            <a:r>
              <a:rPr lang="fr-FR" sz="4000" b="1" dirty="0">
                <a:solidFill>
                  <a:schemeClr val="accent3">
                    <a:lumMod val="50000"/>
                  </a:schemeClr>
                </a:solidFill>
              </a:rPr>
              <a:t>6 kg d’azote </a:t>
            </a:r>
            <a:r>
              <a:rPr lang="fr-FR" dirty="0">
                <a:solidFill>
                  <a:schemeClr val="accent3">
                    <a:lumMod val="50000"/>
                  </a:schemeClr>
                </a:solidFill>
              </a:rPr>
              <a:t>minéral en plus, rapidement disponibles </a:t>
            </a:r>
          </a:p>
          <a:p>
            <a:pPr marL="0" indent="0">
              <a:buNone/>
            </a:pPr>
            <a:endParaRPr lang="fr-FR" dirty="0"/>
          </a:p>
        </p:txBody>
      </p:sp>
      <p:sp>
        <p:nvSpPr>
          <p:cNvPr id="4" name="Espace réservé du numéro de diapositive 3">
            <a:extLst>
              <a:ext uri="{FF2B5EF4-FFF2-40B4-BE49-F238E27FC236}">
                <a16:creationId xmlns:a16="http://schemas.microsoft.com/office/drawing/2014/main" id="{83FDCDD2-EBAF-3E0F-C6F3-B698E7EA61B6}"/>
              </a:ext>
            </a:extLst>
          </p:cNvPr>
          <p:cNvSpPr>
            <a:spLocks noGrp="1"/>
          </p:cNvSpPr>
          <p:nvPr>
            <p:ph type="sldNum" sz="quarter" idx="12"/>
          </p:nvPr>
        </p:nvSpPr>
        <p:spPr/>
        <p:txBody>
          <a:bodyPr/>
          <a:lstStyle/>
          <a:p>
            <a:fld id="{91D966A6-5215-4EB3-8088-E3B790162301}" type="slidenum">
              <a:rPr lang="fr-FR" smtClean="0"/>
              <a:t>10</a:t>
            </a:fld>
            <a:endParaRPr lang="fr-FR"/>
          </a:p>
        </p:txBody>
      </p:sp>
      <p:pic>
        <p:nvPicPr>
          <p:cNvPr id="6" name="Image 5">
            <a:extLst>
              <a:ext uri="{FF2B5EF4-FFF2-40B4-BE49-F238E27FC236}">
                <a16:creationId xmlns:a16="http://schemas.microsoft.com/office/drawing/2014/main" id="{3F31AD2B-ACD9-CE9C-7733-B201D48DC8FB}"/>
              </a:ext>
            </a:extLst>
          </p:cNvPr>
          <p:cNvPicPr>
            <a:picLocks noChangeAspect="1"/>
          </p:cNvPicPr>
          <p:nvPr/>
        </p:nvPicPr>
        <p:blipFill>
          <a:blip r:embed="rId2"/>
          <a:stretch>
            <a:fillRect/>
          </a:stretch>
        </p:blipFill>
        <p:spPr>
          <a:xfrm>
            <a:off x="170855" y="3279877"/>
            <a:ext cx="9038459" cy="1975621"/>
          </a:xfrm>
          <a:prstGeom prst="rect">
            <a:avLst/>
          </a:prstGeom>
        </p:spPr>
      </p:pic>
      <p:pic>
        <p:nvPicPr>
          <p:cNvPr id="7" name="Image 6">
            <a:extLst>
              <a:ext uri="{FF2B5EF4-FFF2-40B4-BE49-F238E27FC236}">
                <a16:creationId xmlns:a16="http://schemas.microsoft.com/office/drawing/2014/main" id="{4FECEEA1-21C9-06BE-5611-4CB5E6F1B486}"/>
              </a:ext>
            </a:extLst>
          </p:cNvPr>
          <p:cNvPicPr>
            <a:picLocks noChangeAspect="1"/>
          </p:cNvPicPr>
          <p:nvPr/>
        </p:nvPicPr>
        <p:blipFill>
          <a:blip r:embed="rId3"/>
          <a:stretch>
            <a:fillRect/>
          </a:stretch>
        </p:blipFill>
        <p:spPr>
          <a:xfrm>
            <a:off x="2367087" y="6070304"/>
            <a:ext cx="980777" cy="311024"/>
          </a:xfrm>
          <a:prstGeom prst="rect">
            <a:avLst/>
          </a:prstGeom>
        </p:spPr>
      </p:pic>
      <p:pic>
        <p:nvPicPr>
          <p:cNvPr id="5" name="Image 4">
            <a:extLst>
              <a:ext uri="{FF2B5EF4-FFF2-40B4-BE49-F238E27FC236}">
                <a16:creationId xmlns:a16="http://schemas.microsoft.com/office/drawing/2014/main" id="{24FAE09D-40F5-688D-C33E-E69D8BE0C5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6072" y="5826882"/>
            <a:ext cx="571296" cy="563563"/>
          </a:xfrm>
          <a:prstGeom prst="rect">
            <a:avLst/>
          </a:prstGeom>
        </p:spPr>
      </p:pic>
      <p:pic>
        <p:nvPicPr>
          <p:cNvPr id="8" name="Image 7">
            <a:extLst>
              <a:ext uri="{FF2B5EF4-FFF2-40B4-BE49-F238E27FC236}">
                <a16:creationId xmlns:a16="http://schemas.microsoft.com/office/drawing/2014/main" id="{6C8D374B-BF41-197C-8A82-152DD0B41F25}"/>
              </a:ext>
            </a:extLst>
          </p:cNvPr>
          <p:cNvPicPr>
            <a:picLocks noChangeAspect="1"/>
          </p:cNvPicPr>
          <p:nvPr/>
        </p:nvPicPr>
        <p:blipFill>
          <a:blip r:embed="rId5"/>
          <a:stretch>
            <a:fillRect/>
          </a:stretch>
        </p:blipFill>
        <p:spPr>
          <a:xfrm>
            <a:off x="1147668" y="5805263"/>
            <a:ext cx="583970" cy="578071"/>
          </a:xfrm>
          <a:prstGeom prst="rect">
            <a:avLst/>
          </a:prstGeom>
        </p:spPr>
      </p:pic>
    </p:spTree>
    <p:extLst>
      <p:ext uri="{BB962C8B-B14F-4D97-AF65-F5344CB8AC3E}">
        <p14:creationId xmlns:p14="http://schemas.microsoft.com/office/powerpoint/2010/main" val="710365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4AA4DB-7B5A-F00E-E5C1-B451551A77FB}"/>
              </a:ext>
            </a:extLst>
          </p:cNvPr>
          <p:cNvSpPr>
            <a:spLocks noGrp="1"/>
          </p:cNvSpPr>
          <p:nvPr>
            <p:ph type="title"/>
          </p:nvPr>
        </p:nvSpPr>
        <p:spPr>
          <a:xfrm>
            <a:off x="1043608" y="467555"/>
            <a:ext cx="7056784" cy="994172"/>
          </a:xfrm>
        </p:spPr>
        <p:txBody>
          <a:bodyPr>
            <a:noAutofit/>
          </a:bodyPr>
          <a:lstStyle/>
          <a:p>
            <a:r>
              <a:rPr lang="fr-FR" sz="3200" dirty="0">
                <a:solidFill>
                  <a:srgbClr val="B97D00"/>
                </a:solidFill>
              </a:rPr>
              <a:t>Pâturage des couverts : </a:t>
            </a:r>
            <a:r>
              <a:rPr lang="fr-FR" sz="3200" b="1" dirty="0">
                <a:solidFill>
                  <a:srgbClr val="B97D00"/>
                </a:solidFill>
              </a:rPr>
              <a:t>sans effet sur la culture suivante</a:t>
            </a:r>
            <a:br>
              <a:rPr lang="fr-FR" sz="3200" dirty="0"/>
            </a:br>
            <a:endParaRPr lang="fr-FR" sz="3200" dirty="0">
              <a:solidFill>
                <a:srgbClr val="B97D00"/>
              </a:solidFill>
            </a:endParaRPr>
          </a:p>
        </p:txBody>
      </p:sp>
      <p:sp>
        <p:nvSpPr>
          <p:cNvPr id="4" name="Espace réservé du numéro de diapositive 3">
            <a:extLst>
              <a:ext uri="{FF2B5EF4-FFF2-40B4-BE49-F238E27FC236}">
                <a16:creationId xmlns:a16="http://schemas.microsoft.com/office/drawing/2014/main" id="{83FDCDD2-EBAF-3E0F-C6F3-B698E7EA61B6}"/>
              </a:ext>
            </a:extLst>
          </p:cNvPr>
          <p:cNvSpPr>
            <a:spLocks noGrp="1"/>
          </p:cNvSpPr>
          <p:nvPr>
            <p:ph type="sldNum" sz="quarter" idx="12"/>
          </p:nvPr>
        </p:nvSpPr>
        <p:spPr/>
        <p:txBody>
          <a:bodyPr/>
          <a:lstStyle/>
          <a:p>
            <a:fld id="{91D966A6-5215-4EB3-8088-E3B790162301}" type="slidenum">
              <a:rPr lang="fr-FR" smtClean="0"/>
              <a:t>11</a:t>
            </a:fld>
            <a:endParaRPr lang="fr-FR"/>
          </a:p>
        </p:txBody>
      </p:sp>
      <p:pic>
        <p:nvPicPr>
          <p:cNvPr id="7" name="Image 6">
            <a:extLst>
              <a:ext uri="{FF2B5EF4-FFF2-40B4-BE49-F238E27FC236}">
                <a16:creationId xmlns:a16="http://schemas.microsoft.com/office/drawing/2014/main" id="{4FECEEA1-21C9-06BE-5611-4CB5E6F1B486}"/>
              </a:ext>
            </a:extLst>
          </p:cNvPr>
          <p:cNvPicPr>
            <a:picLocks noChangeAspect="1"/>
          </p:cNvPicPr>
          <p:nvPr/>
        </p:nvPicPr>
        <p:blipFill>
          <a:blip r:embed="rId2"/>
          <a:stretch>
            <a:fillRect/>
          </a:stretch>
        </p:blipFill>
        <p:spPr>
          <a:xfrm>
            <a:off x="2367087" y="6076158"/>
            <a:ext cx="980777" cy="311024"/>
          </a:xfrm>
          <a:prstGeom prst="rect">
            <a:avLst/>
          </a:prstGeom>
        </p:spPr>
      </p:pic>
      <p:pic>
        <p:nvPicPr>
          <p:cNvPr id="5" name="Image 4">
            <a:extLst>
              <a:ext uri="{FF2B5EF4-FFF2-40B4-BE49-F238E27FC236}">
                <a16:creationId xmlns:a16="http://schemas.microsoft.com/office/drawing/2014/main" id="{273DE902-E14A-6FA0-9A80-2E1A887DD757}"/>
              </a:ext>
            </a:extLst>
          </p:cNvPr>
          <p:cNvPicPr>
            <a:picLocks noChangeAspect="1"/>
          </p:cNvPicPr>
          <p:nvPr/>
        </p:nvPicPr>
        <p:blipFill>
          <a:blip r:embed="rId3"/>
          <a:stretch>
            <a:fillRect/>
          </a:stretch>
        </p:blipFill>
        <p:spPr>
          <a:xfrm>
            <a:off x="2519403" y="1247092"/>
            <a:ext cx="4793285" cy="5422632"/>
          </a:xfrm>
          <a:prstGeom prst="rect">
            <a:avLst/>
          </a:prstGeom>
        </p:spPr>
      </p:pic>
      <p:pic>
        <p:nvPicPr>
          <p:cNvPr id="3" name="Image 2">
            <a:extLst>
              <a:ext uri="{FF2B5EF4-FFF2-40B4-BE49-F238E27FC236}">
                <a16:creationId xmlns:a16="http://schemas.microsoft.com/office/drawing/2014/main" id="{7FC910FC-8018-492B-5F29-AFB8D471AF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6072" y="5826882"/>
            <a:ext cx="571296" cy="563563"/>
          </a:xfrm>
          <a:prstGeom prst="rect">
            <a:avLst/>
          </a:prstGeom>
        </p:spPr>
      </p:pic>
      <p:pic>
        <p:nvPicPr>
          <p:cNvPr id="6" name="Image 5">
            <a:extLst>
              <a:ext uri="{FF2B5EF4-FFF2-40B4-BE49-F238E27FC236}">
                <a16:creationId xmlns:a16="http://schemas.microsoft.com/office/drawing/2014/main" id="{D6F390D9-0670-5906-6BB9-ECA42B59E66D}"/>
              </a:ext>
            </a:extLst>
          </p:cNvPr>
          <p:cNvPicPr>
            <a:picLocks noChangeAspect="1"/>
          </p:cNvPicPr>
          <p:nvPr/>
        </p:nvPicPr>
        <p:blipFill>
          <a:blip r:embed="rId5"/>
          <a:stretch>
            <a:fillRect/>
          </a:stretch>
        </p:blipFill>
        <p:spPr>
          <a:xfrm>
            <a:off x="1147668" y="5805263"/>
            <a:ext cx="583970" cy="578071"/>
          </a:xfrm>
          <a:prstGeom prst="rect">
            <a:avLst/>
          </a:prstGeom>
        </p:spPr>
      </p:pic>
    </p:spTree>
    <p:extLst>
      <p:ext uri="{BB962C8B-B14F-4D97-AF65-F5344CB8AC3E}">
        <p14:creationId xmlns:p14="http://schemas.microsoft.com/office/powerpoint/2010/main" val="668747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58BDC7-0CD0-51A8-6BCE-342F1838B007}"/>
              </a:ext>
            </a:extLst>
          </p:cNvPr>
          <p:cNvSpPr>
            <a:spLocks noGrp="1"/>
          </p:cNvSpPr>
          <p:nvPr>
            <p:ph type="title"/>
          </p:nvPr>
        </p:nvSpPr>
        <p:spPr>
          <a:xfrm>
            <a:off x="1846851" y="248545"/>
            <a:ext cx="5450297" cy="994172"/>
          </a:xfrm>
        </p:spPr>
        <p:txBody>
          <a:bodyPr>
            <a:normAutofit fontScale="90000"/>
          </a:bodyPr>
          <a:lstStyle/>
          <a:p>
            <a:r>
              <a:rPr lang="fr-FR" dirty="0">
                <a:solidFill>
                  <a:srgbClr val="B97D00"/>
                </a:solidFill>
              </a:rPr>
              <a:t>Pâturage des couverts : </a:t>
            </a:r>
            <a:r>
              <a:rPr lang="fr-FR" b="1" dirty="0">
                <a:solidFill>
                  <a:srgbClr val="B97D00"/>
                </a:solidFill>
              </a:rPr>
              <a:t>moins</a:t>
            </a:r>
            <a:r>
              <a:rPr lang="fr-FR" dirty="0">
                <a:solidFill>
                  <a:srgbClr val="B97D00"/>
                </a:solidFill>
              </a:rPr>
              <a:t> </a:t>
            </a:r>
            <a:r>
              <a:rPr lang="fr-FR" b="1" dirty="0">
                <a:solidFill>
                  <a:srgbClr val="B97D00"/>
                </a:solidFill>
              </a:rPr>
              <a:t>de limaces</a:t>
            </a:r>
          </a:p>
        </p:txBody>
      </p:sp>
      <p:sp>
        <p:nvSpPr>
          <p:cNvPr id="3" name="Espace réservé du contenu 2">
            <a:extLst>
              <a:ext uri="{FF2B5EF4-FFF2-40B4-BE49-F238E27FC236}">
                <a16:creationId xmlns:a16="http://schemas.microsoft.com/office/drawing/2014/main" id="{4FC21C99-DF21-70C6-89EC-DB59E41638DC}"/>
              </a:ext>
            </a:extLst>
          </p:cNvPr>
          <p:cNvSpPr>
            <a:spLocks noGrp="1"/>
          </p:cNvSpPr>
          <p:nvPr>
            <p:ph idx="1"/>
          </p:nvPr>
        </p:nvSpPr>
        <p:spPr>
          <a:xfrm>
            <a:off x="964397" y="1484784"/>
            <a:ext cx="8229600" cy="4525963"/>
          </a:xfrm>
        </p:spPr>
        <p:txBody>
          <a:bodyPr/>
          <a:lstStyle/>
          <a:p>
            <a:r>
              <a:rPr lang="fr-FR" b="1" dirty="0">
                <a:solidFill>
                  <a:schemeClr val="accent1">
                    <a:lumMod val="50000"/>
                  </a:schemeClr>
                </a:solidFill>
              </a:rPr>
              <a:t>60 % de limaces en moins </a:t>
            </a:r>
            <a:r>
              <a:rPr lang="fr-FR" dirty="0"/>
              <a:t>en sortie de pâturage</a:t>
            </a:r>
          </a:p>
          <a:p>
            <a:endParaRPr lang="fr-FR" dirty="0"/>
          </a:p>
        </p:txBody>
      </p:sp>
      <p:sp>
        <p:nvSpPr>
          <p:cNvPr id="4" name="Espace réservé du numéro de diapositive 3">
            <a:extLst>
              <a:ext uri="{FF2B5EF4-FFF2-40B4-BE49-F238E27FC236}">
                <a16:creationId xmlns:a16="http://schemas.microsoft.com/office/drawing/2014/main" id="{7C922CF0-116E-6BDC-7BBC-7BBA965AE551}"/>
              </a:ext>
            </a:extLst>
          </p:cNvPr>
          <p:cNvSpPr>
            <a:spLocks noGrp="1"/>
          </p:cNvSpPr>
          <p:nvPr>
            <p:ph type="sldNum" sz="quarter" idx="12"/>
          </p:nvPr>
        </p:nvSpPr>
        <p:spPr/>
        <p:txBody>
          <a:bodyPr/>
          <a:lstStyle/>
          <a:p>
            <a:fld id="{91D966A6-5215-4EB3-8088-E3B790162301}" type="slidenum">
              <a:rPr lang="fr-FR" smtClean="0"/>
              <a:t>12</a:t>
            </a:fld>
            <a:endParaRPr lang="fr-FR"/>
          </a:p>
        </p:txBody>
      </p:sp>
      <p:pic>
        <p:nvPicPr>
          <p:cNvPr id="5" name="Image 4">
            <a:extLst>
              <a:ext uri="{FF2B5EF4-FFF2-40B4-BE49-F238E27FC236}">
                <a16:creationId xmlns:a16="http://schemas.microsoft.com/office/drawing/2014/main" id="{EF6CD7FF-9D71-DFCF-7FE7-CC30D69CE95A}"/>
              </a:ext>
            </a:extLst>
          </p:cNvPr>
          <p:cNvPicPr>
            <a:picLocks noChangeAspect="1"/>
          </p:cNvPicPr>
          <p:nvPr/>
        </p:nvPicPr>
        <p:blipFill rotWithShape="1">
          <a:blip r:embed="rId2"/>
          <a:srcRect t="16123"/>
          <a:stretch/>
        </p:blipFill>
        <p:spPr>
          <a:xfrm>
            <a:off x="946159" y="3337611"/>
            <a:ext cx="8066299" cy="2061780"/>
          </a:xfrm>
          <a:prstGeom prst="rect">
            <a:avLst/>
          </a:prstGeom>
        </p:spPr>
      </p:pic>
      <p:pic>
        <p:nvPicPr>
          <p:cNvPr id="6" name="Image 5">
            <a:extLst>
              <a:ext uri="{FF2B5EF4-FFF2-40B4-BE49-F238E27FC236}">
                <a16:creationId xmlns:a16="http://schemas.microsoft.com/office/drawing/2014/main" id="{5AB933E6-500C-1AF1-577E-45F77A617B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1449" y="2139485"/>
            <a:ext cx="2039373" cy="1349640"/>
          </a:xfrm>
          <a:prstGeom prst="rect">
            <a:avLst/>
          </a:prstGeom>
        </p:spPr>
      </p:pic>
      <p:pic>
        <p:nvPicPr>
          <p:cNvPr id="7" name="Image 6">
            <a:extLst>
              <a:ext uri="{FF2B5EF4-FFF2-40B4-BE49-F238E27FC236}">
                <a16:creationId xmlns:a16="http://schemas.microsoft.com/office/drawing/2014/main" id="{D8413F8B-E861-8B2E-F413-8B66C93B192A}"/>
              </a:ext>
            </a:extLst>
          </p:cNvPr>
          <p:cNvPicPr>
            <a:picLocks noChangeAspect="1"/>
          </p:cNvPicPr>
          <p:nvPr/>
        </p:nvPicPr>
        <p:blipFill>
          <a:blip r:embed="rId4"/>
          <a:stretch>
            <a:fillRect/>
          </a:stretch>
        </p:blipFill>
        <p:spPr>
          <a:xfrm>
            <a:off x="2367087" y="6065795"/>
            <a:ext cx="980777" cy="311024"/>
          </a:xfrm>
          <a:prstGeom prst="rect">
            <a:avLst/>
          </a:prstGeom>
        </p:spPr>
      </p:pic>
      <p:pic>
        <p:nvPicPr>
          <p:cNvPr id="8" name="Image 7">
            <a:extLst>
              <a:ext uri="{FF2B5EF4-FFF2-40B4-BE49-F238E27FC236}">
                <a16:creationId xmlns:a16="http://schemas.microsoft.com/office/drawing/2014/main" id="{C3D72094-EFD1-E61A-C8AC-2D1188F5953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6072" y="5826882"/>
            <a:ext cx="571296" cy="563563"/>
          </a:xfrm>
          <a:prstGeom prst="rect">
            <a:avLst/>
          </a:prstGeom>
        </p:spPr>
      </p:pic>
      <p:pic>
        <p:nvPicPr>
          <p:cNvPr id="9" name="Image 8">
            <a:extLst>
              <a:ext uri="{FF2B5EF4-FFF2-40B4-BE49-F238E27FC236}">
                <a16:creationId xmlns:a16="http://schemas.microsoft.com/office/drawing/2014/main" id="{CF2E6618-46FC-4153-5712-7870A8A007CB}"/>
              </a:ext>
            </a:extLst>
          </p:cNvPr>
          <p:cNvPicPr>
            <a:picLocks noChangeAspect="1"/>
          </p:cNvPicPr>
          <p:nvPr/>
        </p:nvPicPr>
        <p:blipFill>
          <a:blip r:embed="rId6"/>
          <a:stretch>
            <a:fillRect/>
          </a:stretch>
        </p:blipFill>
        <p:spPr>
          <a:xfrm>
            <a:off x="1147668" y="5805263"/>
            <a:ext cx="583970" cy="578071"/>
          </a:xfrm>
          <a:prstGeom prst="rect">
            <a:avLst/>
          </a:prstGeom>
        </p:spPr>
      </p:pic>
    </p:spTree>
    <p:extLst>
      <p:ext uri="{BB962C8B-B14F-4D97-AF65-F5344CB8AC3E}">
        <p14:creationId xmlns:p14="http://schemas.microsoft.com/office/powerpoint/2010/main" val="4278136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58BDC7-0CD0-51A8-6BCE-342F1838B007}"/>
              </a:ext>
            </a:extLst>
          </p:cNvPr>
          <p:cNvSpPr>
            <a:spLocks noGrp="1"/>
          </p:cNvSpPr>
          <p:nvPr>
            <p:ph type="title"/>
          </p:nvPr>
        </p:nvSpPr>
        <p:spPr>
          <a:xfrm>
            <a:off x="2147392" y="316356"/>
            <a:ext cx="5472608" cy="994172"/>
          </a:xfrm>
        </p:spPr>
        <p:txBody>
          <a:bodyPr>
            <a:normAutofit fontScale="90000"/>
          </a:bodyPr>
          <a:lstStyle/>
          <a:p>
            <a:r>
              <a:rPr lang="fr-FR" dirty="0">
                <a:solidFill>
                  <a:srgbClr val="B97D00"/>
                </a:solidFill>
              </a:rPr>
              <a:t>Pâturage des couverts : </a:t>
            </a:r>
            <a:r>
              <a:rPr lang="fr-FR" b="1" dirty="0">
                <a:solidFill>
                  <a:srgbClr val="B97D00"/>
                </a:solidFill>
              </a:rPr>
              <a:t>pas de piétinement</a:t>
            </a:r>
          </a:p>
        </p:txBody>
      </p:sp>
      <p:sp>
        <p:nvSpPr>
          <p:cNvPr id="3" name="Espace réservé du contenu 2">
            <a:extLst>
              <a:ext uri="{FF2B5EF4-FFF2-40B4-BE49-F238E27FC236}">
                <a16:creationId xmlns:a16="http://schemas.microsoft.com/office/drawing/2014/main" id="{4FC21C99-DF21-70C6-89EC-DB59E41638DC}"/>
              </a:ext>
            </a:extLst>
          </p:cNvPr>
          <p:cNvSpPr>
            <a:spLocks noGrp="1"/>
          </p:cNvSpPr>
          <p:nvPr>
            <p:ph idx="1"/>
          </p:nvPr>
        </p:nvSpPr>
        <p:spPr>
          <a:xfrm>
            <a:off x="914400" y="1537745"/>
            <a:ext cx="8229600" cy="4525963"/>
          </a:xfrm>
        </p:spPr>
        <p:txBody>
          <a:bodyPr/>
          <a:lstStyle/>
          <a:p>
            <a:r>
              <a:rPr lang="fr-FR" dirty="0"/>
              <a:t>Seul l’horizon de surface est très légèrement piétiné</a:t>
            </a:r>
          </a:p>
          <a:p>
            <a:endParaRPr lang="fr-FR" dirty="0"/>
          </a:p>
        </p:txBody>
      </p:sp>
      <p:sp>
        <p:nvSpPr>
          <p:cNvPr id="4" name="Espace réservé du numéro de diapositive 3">
            <a:extLst>
              <a:ext uri="{FF2B5EF4-FFF2-40B4-BE49-F238E27FC236}">
                <a16:creationId xmlns:a16="http://schemas.microsoft.com/office/drawing/2014/main" id="{7C922CF0-116E-6BDC-7BBC-7BBA965AE551}"/>
              </a:ext>
            </a:extLst>
          </p:cNvPr>
          <p:cNvSpPr>
            <a:spLocks noGrp="1"/>
          </p:cNvSpPr>
          <p:nvPr>
            <p:ph type="sldNum" sz="quarter" idx="12"/>
          </p:nvPr>
        </p:nvSpPr>
        <p:spPr/>
        <p:txBody>
          <a:bodyPr/>
          <a:lstStyle/>
          <a:p>
            <a:fld id="{91D966A6-5215-4EB3-8088-E3B790162301}" type="slidenum">
              <a:rPr lang="fr-FR" smtClean="0"/>
              <a:t>13</a:t>
            </a:fld>
            <a:endParaRPr lang="fr-FR"/>
          </a:p>
        </p:txBody>
      </p:sp>
      <p:pic>
        <p:nvPicPr>
          <p:cNvPr id="7" name="Image 6">
            <a:extLst>
              <a:ext uri="{FF2B5EF4-FFF2-40B4-BE49-F238E27FC236}">
                <a16:creationId xmlns:a16="http://schemas.microsoft.com/office/drawing/2014/main" id="{D8413F8B-E861-8B2E-F413-8B66C93B192A}"/>
              </a:ext>
            </a:extLst>
          </p:cNvPr>
          <p:cNvPicPr>
            <a:picLocks noChangeAspect="1"/>
          </p:cNvPicPr>
          <p:nvPr/>
        </p:nvPicPr>
        <p:blipFill>
          <a:blip r:embed="rId2"/>
          <a:stretch>
            <a:fillRect/>
          </a:stretch>
        </p:blipFill>
        <p:spPr>
          <a:xfrm>
            <a:off x="2439095" y="6073058"/>
            <a:ext cx="980777" cy="311024"/>
          </a:xfrm>
          <a:prstGeom prst="rect">
            <a:avLst/>
          </a:prstGeom>
        </p:spPr>
      </p:pic>
      <p:pic>
        <p:nvPicPr>
          <p:cNvPr id="9" name="Image 8">
            <a:extLst>
              <a:ext uri="{FF2B5EF4-FFF2-40B4-BE49-F238E27FC236}">
                <a16:creationId xmlns:a16="http://schemas.microsoft.com/office/drawing/2014/main" id="{D86C3EC0-CFBF-D6D9-4ED5-FD15498FA68D}"/>
              </a:ext>
            </a:extLst>
          </p:cNvPr>
          <p:cNvPicPr>
            <a:picLocks noChangeAspect="1"/>
          </p:cNvPicPr>
          <p:nvPr/>
        </p:nvPicPr>
        <p:blipFill rotWithShape="1">
          <a:blip r:embed="rId3"/>
          <a:srcRect t="17329"/>
          <a:stretch/>
        </p:blipFill>
        <p:spPr>
          <a:xfrm>
            <a:off x="1367338" y="2801477"/>
            <a:ext cx="7021086" cy="2757801"/>
          </a:xfrm>
          <a:prstGeom prst="rect">
            <a:avLst/>
          </a:prstGeom>
        </p:spPr>
      </p:pic>
      <p:pic>
        <p:nvPicPr>
          <p:cNvPr id="5" name="Image 4">
            <a:extLst>
              <a:ext uri="{FF2B5EF4-FFF2-40B4-BE49-F238E27FC236}">
                <a16:creationId xmlns:a16="http://schemas.microsoft.com/office/drawing/2014/main" id="{36BCC33F-91D3-82D3-D07C-3F9AFD6E75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6072" y="5826882"/>
            <a:ext cx="571296" cy="563563"/>
          </a:xfrm>
          <a:prstGeom prst="rect">
            <a:avLst/>
          </a:prstGeom>
        </p:spPr>
      </p:pic>
      <p:pic>
        <p:nvPicPr>
          <p:cNvPr id="6" name="Image 5">
            <a:extLst>
              <a:ext uri="{FF2B5EF4-FFF2-40B4-BE49-F238E27FC236}">
                <a16:creationId xmlns:a16="http://schemas.microsoft.com/office/drawing/2014/main" id="{E70F9F05-8DCA-48D8-1881-28E4A4BC3086}"/>
              </a:ext>
            </a:extLst>
          </p:cNvPr>
          <p:cNvPicPr>
            <a:picLocks noChangeAspect="1"/>
          </p:cNvPicPr>
          <p:nvPr/>
        </p:nvPicPr>
        <p:blipFill>
          <a:blip r:embed="rId5"/>
          <a:stretch>
            <a:fillRect/>
          </a:stretch>
        </p:blipFill>
        <p:spPr>
          <a:xfrm>
            <a:off x="1147668" y="5805263"/>
            <a:ext cx="583970" cy="578071"/>
          </a:xfrm>
          <a:prstGeom prst="rect">
            <a:avLst/>
          </a:prstGeom>
        </p:spPr>
      </p:pic>
    </p:spTree>
    <p:extLst>
      <p:ext uri="{BB962C8B-B14F-4D97-AF65-F5344CB8AC3E}">
        <p14:creationId xmlns:p14="http://schemas.microsoft.com/office/powerpoint/2010/main" val="2132281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58BDC7-0CD0-51A8-6BCE-342F1838B007}"/>
              </a:ext>
            </a:extLst>
          </p:cNvPr>
          <p:cNvSpPr>
            <a:spLocks noGrp="1"/>
          </p:cNvSpPr>
          <p:nvPr>
            <p:ph type="title"/>
          </p:nvPr>
        </p:nvSpPr>
        <p:spPr>
          <a:xfrm>
            <a:off x="1784016" y="923360"/>
            <a:ext cx="6676416" cy="994172"/>
          </a:xfrm>
        </p:spPr>
        <p:txBody>
          <a:bodyPr>
            <a:normAutofit fontScale="90000"/>
          </a:bodyPr>
          <a:lstStyle/>
          <a:p>
            <a:r>
              <a:rPr lang="fr-FR" dirty="0">
                <a:solidFill>
                  <a:srgbClr val="B97D00"/>
                </a:solidFill>
              </a:rPr>
              <a:t>Pâturage des couverts : des </a:t>
            </a:r>
            <a:r>
              <a:rPr lang="fr-FR" b="1" dirty="0">
                <a:solidFill>
                  <a:srgbClr val="B97D00"/>
                </a:solidFill>
              </a:rPr>
              <a:t>charges de cultures allégées</a:t>
            </a:r>
            <a:br>
              <a:rPr lang="fr-FR" dirty="0">
                <a:solidFill>
                  <a:srgbClr val="B97D00"/>
                </a:solidFill>
              </a:rPr>
            </a:br>
            <a:r>
              <a:rPr lang="fr-FR" dirty="0">
                <a:solidFill>
                  <a:srgbClr val="B97D00"/>
                </a:solidFill>
              </a:rPr>
              <a:t> </a:t>
            </a:r>
          </a:p>
        </p:txBody>
      </p:sp>
      <p:sp>
        <p:nvSpPr>
          <p:cNvPr id="4" name="Espace réservé du numéro de diapositive 3">
            <a:extLst>
              <a:ext uri="{FF2B5EF4-FFF2-40B4-BE49-F238E27FC236}">
                <a16:creationId xmlns:a16="http://schemas.microsoft.com/office/drawing/2014/main" id="{7C922CF0-116E-6BDC-7BBC-7BBA965AE551}"/>
              </a:ext>
            </a:extLst>
          </p:cNvPr>
          <p:cNvSpPr>
            <a:spLocks noGrp="1"/>
          </p:cNvSpPr>
          <p:nvPr>
            <p:ph type="sldNum" sz="quarter" idx="12"/>
          </p:nvPr>
        </p:nvSpPr>
        <p:spPr/>
        <p:txBody>
          <a:bodyPr/>
          <a:lstStyle/>
          <a:p>
            <a:fld id="{91D966A6-5215-4EB3-8088-E3B790162301}" type="slidenum">
              <a:rPr lang="fr-FR" smtClean="0"/>
              <a:t>14</a:t>
            </a:fld>
            <a:endParaRPr lang="fr-FR"/>
          </a:p>
        </p:txBody>
      </p:sp>
      <p:pic>
        <p:nvPicPr>
          <p:cNvPr id="7" name="Image 6">
            <a:extLst>
              <a:ext uri="{FF2B5EF4-FFF2-40B4-BE49-F238E27FC236}">
                <a16:creationId xmlns:a16="http://schemas.microsoft.com/office/drawing/2014/main" id="{D8413F8B-E861-8B2E-F413-8B66C93B192A}"/>
              </a:ext>
            </a:extLst>
          </p:cNvPr>
          <p:cNvPicPr>
            <a:picLocks noChangeAspect="1"/>
          </p:cNvPicPr>
          <p:nvPr/>
        </p:nvPicPr>
        <p:blipFill>
          <a:blip r:embed="rId2"/>
          <a:stretch>
            <a:fillRect/>
          </a:stretch>
        </p:blipFill>
        <p:spPr>
          <a:xfrm>
            <a:off x="2411760" y="6083462"/>
            <a:ext cx="980777" cy="311024"/>
          </a:xfrm>
          <a:prstGeom prst="rect">
            <a:avLst/>
          </a:prstGeom>
        </p:spPr>
      </p:pic>
      <p:pic>
        <p:nvPicPr>
          <p:cNvPr id="6" name="Image 5">
            <a:extLst>
              <a:ext uri="{FF2B5EF4-FFF2-40B4-BE49-F238E27FC236}">
                <a16:creationId xmlns:a16="http://schemas.microsoft.com/office/drawing/2014/main" id="{7B66752C-A92F-C316-A3B7-5DA72F0780D4}"/>
              </a:ext>
            </a:extLst>
          </p:cNvPr>
          <p:cNvPicPr>
            <a:picLocks noChangeAspect="1"/>
          </p:cNvPicPr>
          <p:nvPr/>
        </p:nvPicPr>
        <p:blipFill>
          <a:blip r:embed="rId3"/>
          <a:stretch>
            <a:fillRect/>
          </a:stretch>
        </p:blipFill>
        <p:spPr>
          <a:xfrm>
            <a:off x="524726" y="1950411"/>
            <a:ext cx="8614959" cy="3314594"/>
          </a:xfrm>
          <a:prstGeom prst="rect">
            <a:avLst/>
          </a:prstGeom>
        </p:spPr>
      </p:pic>
      <p:pic>
        <p:nvPicPr>
          <p:cNvPr id="9" name="Image 8">
            <a:extLst>
              <a:ext uri="{FF2B5EF4-FFF2-40B4-BE49-F238E27FC236}">
                <a16:creationId xmlns:a16="http://schemas.microsoft.com/office/drawing/2014/main" id="{15ABFE5F-F6DA-DA30-1C03-9D603F8B84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6072" y="5826882"/>
            <a:ext cx="571296" cy="563563"/>
          </a:xfrm>
          <a:prstGeom prst="rect">
            <a:avLst/>
          </a:prstGeom>
        </p:spPr>
      </p:pic>
      <p:pic>
        <p:nvPicPr>
          <p:cNvPr id="3" name="Image 2">
            <a:extLst>
              <a:ext uri="{FF2B5EF4-FFF2-40B4-BE49-F238E27FC236}">
                <a16:creationId xmlns:a16="http://schemas.microsoft.com/office/drawing/2014/main" id="{A1304BE1-81B6-CA05-44F6-2D3B834078E1}"/>
              </a:ext>
            </a:extLst>
          </p:cNvPr>
          <p:cNvPicPr>
            <a:picLocks noChangeAspect="1"/>
          </p:cNvPicPr>
          <p:nvPr/>
        </p:nvPicPr>
        <p:blipFill>
          <a:blip r:embed="rId5"/>
          <a:stretch>
            <a:fillRect/>
          </a:stretch>
        </p:blipFill>
        <p:spPr>
          <a:xfrm>
            <a:off x="1147668" y="5805263"/>
            <a:ext cx="583970" cy="578071"/>
          </a:xfrm>
          <a:prstGeom prst="rect">
            <a:avLst/>
          </a:prstGeom>
        </p:spPr>
      </p:pic>
    </p:spTree>
    <p:extLst>
      <p:ext uri="{BB962C8B-B14F-4D97-AF65-F5344CB8AC3E}">
        <p14:creationId xmlns:p14="http://schemas.microsoft.com/office/powerpoint/2010/main" val="1839300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459733-C962-CCB2-50C1-FDEE2F38E346}"/>
              </a:ext>
            </a:extLst>
          </p:cNvPr>
          <p:cNvSpPr>
            <a:spLocks noGrp="1"/>
          </p:cNvSpPr>
          <p:nvPr>
            <p:ph type="title"/>
          </p:nvPr>
        </p:nvSpPr>
        <p:spPr/>
        <p:txBody>
          <a:bodyPr/>
          <a:lstStyle/>
          <a:p>
            <a:r>
              <a:rPr lang="fr-FR" dirty="0">
                <a:solidFill>
                  <a:srgbClr val="B97D00"/>
                </a:solidFill>
              </a:rPr>
              <a:t>Un abri éphémère</a:t>
            </a:r>
          </a:p>
        </p:txBody>
      </p:sp>
      <p:pic>
        <p:nvPicPr>
          <p:cNvPr id="5" name="Espace réservé du contenu 4" descr="Une image contenant extérieur, ciel, herbe, plante&#10;&#10;Description générée automatiquement">
            <a:extLst>
              <a:ext uri="{FF2B5EF4-FFF2-40B4-BE49-F238E27FC236}">
                <a16:creationId xmlns:a16="http://schemas.microsoft.com/office/drawing/2014/main" id="{E2F1B93D-F51A-7229-2B06-3231F483874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96331" y="2200751"/>
            <a:ext cx="4351338" cy="3263504"/>
          </a:xfrm>
        </p:spPr>
      </p:pic>
      <p:pic>
        <p:nvPicPr>
          <p:cNvPr id="3" name="Image 2">
            <a:extLst>
              <a:ext uri="{FF2B5EF4-FFF2-40B4-BE49-F238E27FC236}">
                <a16:creationId xmlns:a16="http://schemas.microsoft.com/office/drawing/2014/main" id="{F7BB01D1-FC19-6958-FAF5-4E58BA02FB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6072" y="5826882"/>
            <a:ext cx="571296" cy="563563"/>
          </a:xfrm>
          <a:prstGeom prst="rect">
            <a:avLst/>
          </a:prstGeom>
        </p:spPr>
      </p:pic>
      <p:pic>
        <p:nvPicPr>
          <p:cNvPr id="4" name="Image 3">
            <a:extLst>
              <a:ext uri="{FF2B5EF4-FFF2-40B4-BE49-F238E27FC236}">
                <a16:creationId xmlns:a16="http://schemas.microsoft.com/office/drawing/2014/main" id="{067689AB-65D2-E9E8-3A23-129CC241AE68}"/>
              </a:ext>
            </a:extLst>
          </p:cNvPr>
          <p:cNvPicPr>
            <a:picLocks noChangeAspect="1"/>
          </p:cNvPicPr>
          <p:nvPr/>
        </p:nvPicPr>
        <p:blipFill>
          <a:blip r:embed="rId4"/>
          <a:stretch>
            <a:fillRect/>
          </a:stretch>
        </p:blipFill>
        <p:spPr>
          <a:xfrm>
            <a:off x="1147668" y="5805263"/>
            <a:ext cx="583970" cy="578071"/>
          </a:xfrm>
          <a:prstGeom prst="rect">
            <a:avLst/>
          </a:prstGeom>
        </p:spPr>
      </p:pic>
    </p:spTree>
    <p:extLst>
      <p:ext uri="{BB962C8B-B14F-4D97-AF65-F5344CB8AC3E}">
        <p14:creationId xmlns:p14="http://schemas.microsoft.com/office/powerpoint/2010/main" val="3264271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33430E-CFD5-AA24-C0BB-6DA2FB1C9CD3}"/>
              </a:ext>
            </a:extLst>
          </p:cNvPr>
          <p:cNvSpPr>
            <a:spLocks noGrp="1"/>
          </p:cNvSpPr>
          <p:nvPr>
            <p:ph type="title"/>
          </p:nvPr>
        </p:nvSpPr>
        <p:spPr>
          <a:xfrm>
            <a:off x="914400" y="260648"/>
            <a:ext cx="8229600" cy="1143000"/>
          </a:xfrm>
        </p:spPr>
        <p:txBody>
          <a:bodyPr>
            <a:normAutofit fontScale="90000"/>
          </a:bodyPr>
          <a:lstStyle/>
          <a:p>
            <a:r>
              <a:rPr lang="fr-FR" dirty="0">
                <a:solidFill>
                  <a:srgbClr val="00B050"/>
                </a:solidFill>
              </a:rPr>
              <a:t>Développer le pâturage en toute saison : Sébastien Bellec (56)</a:t>
            </a:r>
          </a:p>
        </p:txBody>
      </p:sp>
      <p:sp>
        <p:nvSpPr>
          <p:cNvPr id="3" name="Espace réservé du contenu 2">
            <a:extLst>
              <a:ext uri="{FF2B5EF4-FFF2-40B4-BE49-F238E27FC236}">
                <a16:creationId xmlns:a16="http://schemas.microsoft.com/office/drawing/2014/main" id="{A3923078-AF4F-4B61-38BC-1D8F53211BE9}"/>
              </a:ext>
            </a:extLst>
          </p:cNvPr>
          <p:cNvSpPr>
            <a:spLocks noGrp="1"/>
          </p:cNvSpPr>
          <p:nvPr>
            <p:ph idx="1"/>
          </p:nvPr>
        </p:nvSpPr>
        <p:spPr>
          <a:xfrm>
            <a:off x="1259632" y="1600200"/>
            <a:ext cx="7884368" cy="4525963"/>
          </a:xfrm>
        </p:spPr>
        <p:txBody>
          <a:bodyPr>
            <a:normAutofit/>
          </a:bodyPr>
          <a:lstStyle/>
          <a:p>
            <a:r>
              <a:rPr lang="fr-FR" b="1" dirty="0"/>
              <a:t>Système spécialisé ovins</a:t>
            </a:r>
          </a:p>
          <a:p>
            <a:pPr lvl="1"/>
            <a:r>
              <a:rPr lang="fr-FR" dirty="0">
                <a:solidFill>
                  <a:srgbClr val="00B050"/>
                </a:solidFill>
              </a:rPr>
              <a:t>490 brebis, sur 75 ha, dont 15 de cultures</a:t>
            </a:r>
          </a:p>
          <a:p>
            <a:pPr lvl="1"/>
            <a:r>
              <a:rPr lang="fr-FR" dirty="0">
                <a:solidFill>
                  <a:srgbClr val="00B050"/>
                </a:solidFill>
              </a:rPr>
              <a:t>4 lots d’agnelage : août, décembre, mars et juin</a:t>
            </a:r>
          </a:p>
          <a:p>
            <a:pPr lvl="1"/>
            <a:r>
              <a:rPr lang="fr-FR" dirty="0">
                <a:solidFill>
                  <a:srgbClr val="00B050"/>
                </a:solidFill>
              </a:rPr>
              <a:t>Parcelles portantes et bien regroupées</a:t>
            </a:r>
          </a:p>
          <a:p>
            <a:r>
              <a:rPr lang="fr-FR" b="1" dirty="0"/>
              <a:t>Objectif : toutes les lactations à l’herbe</a:t>
            </a:r>
          </a:p>
          <a:p>
            <a:pPr>
              <a:buFont typeface="Wingdings" panose="05000000000000000000" pitchFamily="2" charset="2"/>
              <a:buChar char="Ø"/>
            </a:pPr>
            <a:r>
              <a:rPr lang="fr-FR" dirty="0">
                <a:solidFill>
                  <a:srgbClr val="00B050"/>
                </a:solidFill>
              </a:rPr>
              <a:t>Investissements : 55 K€ (17 K€ PCAE)</a:t>
            </a:r>
          </a:p>
          <a:p>
            <a:pPr lvl="1"/>
            <a:r>
              <a:rPr lang="fr-FR" dirty="0">
                <a:solidFill>
                  <a:srgbClr val="00B050"/>
                </a:solidFill>
              </a:rPr>
              <a:t>500 m de chemins </a:t>
            </a:r>
          </a:p>
          <a:p>
            <a:pPr lvl="1"/>
            <a:r>
              <a:rPr lang="fr-FR" dirty="0">
                <a:solidFill>
                  <a:srgbClr val="00B050"/>
                </a:solidFill>
              </a:rPr>
              <a:t>Système de tri automatique des brebis</a:t>
            </a:r>
          </a:p>
          <a:p>
            <a:pPr lvl="1"/>
            <a:endParaRPr lang="fr-FR" dirty="0">
              <a:solidFill>
                <a:srgbClr val="00B050"/>
              </a:solidFill>
            </a:endParaRPr>
          </a:p>
          <a:p>
            <a:pPr lvl="1">
              <a:buFont typeface="Courier New" panose="02070309020205020404" pitchFamily="49" charset="0"/>
              <a:buChar char="o"/>
            </a:pPr>
            <a:endParaRPr lang="fr-FR" dirty="0">
              <a:solidFill>
                <a:srgbClr val="00B050"/>
              </a:solidFill>
            </a:endParaRPr>
          </a:p>
        </p:txBody>
      </p:sp>
      <p:sp>
        <p:nvSpPr>
          <p:cNvPr id="4" name="Espace réservé du pied de page 3">
            <a:extLst>
              <a:ext uri="{FF2B5EF4-FFF2-40B4-BE49-F238E27FC236}">
                <a16:creationId xmlns:a16="http://schemas.microsoft.com/office/drawing/2014/main" id="{9DE585E7-2A84-CA54-B906-ED8D8C5F1C90}"/>
              </a:ext>
            </a:extLst>
          </p:cNvPr>
          <p:cNvSpPr>
            <a:spLocks noGrp="1"/>
          </p:cNvSpPr>
          <p:nvPr>
            <p:ph type="ftr" sz="quarter" idx="11"/>
          </p:nvPr>
        </p:nvSpPr>
        <p:spPr>
          <a:xfrm>
            <a:off x="2123728" y="6356350"/>
            <a:ext cx="4320480" cy="365125"/>
          </a:xfrm>
        </p:spPr>
        <p:txBody>
          <a:bodyPr/>
          <a:lstStyle/>
          <a:p>
            <a:pPr>
              <a:defRPr/>
            </a:pPr>
            <a:r>
              <a:rPr lang="fr-FR" sz="1800" dirty="0">
                <a:solidFill>
                  <a:schemeClr val="bg1"/>
                </a:solidFill>
              </a:rPr>
              <a:t>Webinaire Centre-Val-de-Loire 18/12/2023</a:t>
            </a:r>
          </a:p>
        </p:txBody>
      </p:sp>
      <p:pic>
        <p:nvPicPr>
          <p:cNvPr id="5" name="Image 4">
            <a:extLst>
              <a:ext uri="{FF2B5EF4-FFF2-40B4-BE49-F238E27FC236}">
                <a16:creationId xmlns:a16="http://schemas.microsoft.com/office/drawing/2014/main" id="{61F58314-737B-7574-FF0E-0D4E7B229B7B}"/>
              </a:ext>
            </a:extLst>
          </p:cNvPr>
          <p:cNvPicPr>
            <a:picLocks noChangeAspect="1"/>
          </p:cNvPicPr>
          <p:nvPr/>
        </p:nvPicPr>
        <p:blipFill>
          <a:blip r:embed="rId2"/>
          <a:stretch>
            <a:fillRect/>
          </a:stretch>
        </p:blipFill>
        <p:spPr>
          <a:xfrm>
            <a:off x="1147668" y="5805263"/>
            <a:ext cx="583970" cy="578071"/>
          </a:xfrm>
          <a:prstGeom prst="rect">
            <a:avLst/>
          </a:prstGeom>
        </p:spPr>
      </p:pic>
    </p:spTree>
    <p:extLst>
      <p:ext uri="{BB962C8B-B14F-4D97-AF65-F5344CB8AC3E}">
        <p14:creationId xmlns:p14="http://schemas.microsoft.com/office/powerpoint/2010/main" val="1271058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F042AC-E98E-2433-FDBD-FFEA5F679C94}"/>
              </a:ext>
            </a:extLst>
          </p:cNvPr>
          <p:cNvSpPr>
            <a:spLocks noGrp="1"/>
          </p:cNvSpPr>
          <p:nvPr>
            <p:ph type="title"/>
          </p:nvPr>
        </p:nvSpPr>
        <p:spPr>
          <a:xfrm>
            <a:off x="878904" y="274638"/>
            <a:ext cx="8229600" cy="1143000"/>
          </a:xfrm>
        </p:spPr>
        <p:txBody>
          <a:bodyPr>
            <a:normAutofit fontScale="90000"/>
          </a:bodyPr>
          <a:lstStyle/>
          <a:p>
            <a:r>
              <a:rPr lang="fr-FR" dirty="0">
                <a:solidFill>
                  <a:srgbClr val="00B050"/>
                </a:solidFill>
              </a:rPr>
              <a:t>Développer le pâturage en toute saison : Sébastien Bellec (56)</a:t>
            </a:r>
          </a:p>
        </p:txBody>
      </p:sp>
      <p:sp>
        <p:nvSpPr>
          <p:cNvPr id="3" name="Espace réservé du contenu 2">
            <a:extLst>
              <a:ext uri="{FF2B5EF4-FFF2-40B4-BE49-F238E27FC236}">
                <a16:creationId xmlns:a16="http://schemas.microsoft.com/office/drawing/2014/main" id="{54B8814C-912F-306A-FC75-B9062BB334EA}"/>
              </a:ext>
            </a:extLst>
          </p:cNvPr>
          <p:cNvSpPr>
            <a:spLocks noGrp="1"/>
          </p:cNvSpPr>
          <p:nvPr>
            <p:ph idx="1"/>
          </p:nvPr>
        </p:nvSpPr>
        <p:spPr>
          <a:xfrm>
            <a:off x="971600" y="1533025"/>
            <a:ext cx="7715200" cy="4525963"/>
          </a:xfrm>
        </p:spPr>
        <p:txBody>
          <a:bodyPr/>
          <a:lstStyle/>
          <a:p>
            <a:r>
              <a:rPr lang="fr-FR" dirty="0"/>
              <a:t>Budget partiel (conjoncture 2022)</a:t>
            </a:r>
          </a:p>
          <a:p>
            <a:endParaRPr lang="fr-FR" dirty="0"/>
          </a:p>
        </p:txBody>
      </p:sp>
      <p:pic>
        <p:nvPicPr>
          <p:cNvPr id="10" name="Image 9">
            <a:extLst>
              <a:ext uri="{FF2B5EF4-FFF2-40B4-BE49-F238E27FC236}">
                <a16:creationId xmlns:a16="http://schemas.microsoft.com/office/drawing/2014/main" id="{6EA7E574-A098-165D-C1CB-87462EBA6512}"/>
              </a:ext>
            </a:extLst>
          </p:cNvPr>
          <p:cNvPicPr>
            <a:picLocks noChangeAspect="1"/>
          </p:cNvPicPr>
          <p:nvPr/>
        </p:nvPicPr>
        <p:blipFill>
          <a:blip r:embed="rId2"/>
          <a:stretch>
            <a:fillRect/>
          </a:stretch>
        </p:blipFill>
        <p:spPr>
          <a:xfrm>
            <a:off x="1131689" y="2042251"/>
            <a:ext cx="7956376" cy="1386749"/>
          </a:xfrm>
          <a:prstGeom prst="rect">
            <a:avLst/>
          </a:prstGeom>
        </p:spPr>
      </p:pic>
      <p:pic>
        <p:nvPicPr>
          <p:cNvPr id="11" name="Image 10" descr="Une image contenant plein air, herbe, arbre, ciel&#10;&#10;Description générée automatiquement">
            <a:extLst>
              <a:ext uri="{FF2B5EF4-FFF2-40B4-BE49-F238E27FC236}">
                <a16:creationId xmlns:a16="http://schemas.microsoft.com/office/drawing/2014/main" id="{08298584-908E-E0D9-718E-414CE00DC5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3497635"/>
            <a:ext cx="1921188" cy="2561353"/>
          </a:xfrm>
          <a:prstGeom prst="rect">
            <a:avLst/>
          </a:prstGeom>
        </p:spPr>
      </p:pic>
      <p:pic>
        <p:nvPicPr>
          <p:cNvPr id="12" name="Image 11" descr="Une image contenant bâtiment, bois, sol, en bois&#10;&#10;Description générée automatiquement">
            <a:extLst>
              <a:ext uri="{FF2B5EF4-FFF2-40B4-BE49-F238E27FC236}">
                <a16:creationId xmlns:a16="http://schemas.microsoft.com/office/drawing/2014/main" id="{E15D58CF-4CC6-67C4-70F4-B268492E41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9632" y="3284984"/>
            <a:ext cx="3240360" cy="2430443"/>
          </a:xfrm>
          <a:prstGeom prst="rect">
            <a:avLst/>
          </a:prstGeom>
        </p:spPr>
      </p:pic>
      <p:sp>
        <p:nvSpPr>
          <p:cNvPr id="13" name="Espace réservé du pied de page 12">
            <a:extLst>
              <a:ext uri="{FF2B5EF4-FFF2-40B4-BE49-F238E27FC236}">
                <a16:creationId xmlns:a16="http://schemas.microsoft.com/office/drawing/2014/main" id="{608D404E-1844-D4E8-7C7E-3A538956CDEF}"/>
              </a:ext>
            </a:extLst>
          </p:cNvPr>
          <p:cNvSpPr>
            <a:spLocks noGrp="1"/>
          </p:cNvSpPr>
          <p:nvPr>
            <p:ph type="ftr" sz="quarter" idx="11"/>
          </p:nvPr>
        </p:nvSpPr>
        <p:spPr>
          <a:xfrm>
            <a:off x="2267744" y="6356350"/>
            <a:ext cx="4176464" cy="365125"/>
          </a:xfrm>
        </p:spPr>
        <p:txBody>
          <a:bodyPr/>
          <a:lstStyle/>
          <a:p>
            <a:pPr>
              <a:defRPr/>
            </a:pPr>
            <a:r>
              <a:rPr lang="fr-FR" sz="1800" dirty="0">
                <a:solidFill>
                  <a:schemeClr val="bg1"/>
                </a:solidFill>
              </a:rPr>
              <a:t>Webinaire Centre-Val-de-Loire 18/12/2023</a:t>
            </a:r>
          </a:p>
        </p:txBody>
      </p:sp>
      <p:pic>
        <p:nvPicPr>
          <p:cNvPr id="4" name="Image 3">
            <a:extLst>
              <a:ext uri="{FF2B5EF4-FFF2-40B4-BE49-F238E27FC236}">
                <a16:creationId xmlns:a16="http://schemas.microsoft.com/office/drawing/2014/main" id="{0E299AB9-1FAB-4CBB-730C-6E2EB421A88C}"/>
              </a:ext>
            </a:extLst>
          </p:cNvPr>
          <p:cNvPicPr>
            <a:picLocks noChangeAspect="1"/>
          </p:cNvPicPr>
          <p:nvPr/>
        </p:nvPicPr>
        <p:blipFill>
          <a:blip r:embed="rId5"/>
          <a:stretch>
            <a:fillRect/>
          </a:stretch>
        </p:blipFill>
        <p:spPr>
          <a:xfrm>
            <a:off x="1147668" y="5805263"/>
            <a:ext cx="583970" cy="578071"/>
          </a:xfrm>
          <a:prstGeom prst="rect">
            <a:avLst/>
          </a:prstGeom>
        </p:spPr>
      </p:pic>
    </p:spTree>
    <p:extLst>
      <p:ext uri="{BB962C8B-B14F-4D97-AF65-F5344CB8AC3E}">
        <p14:creationId xmlns:p14="http://schemas.microsoft.com/office/powerpoint/2010/main" val="143806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BB504F-EAF1-8188-AA85-E88977D404E2}"/>
              </a:ext>
            </a:extLst>
          </p:cNvPr>
          <p:cNvSpPr>
            <a:spLocks noGrp="1"/>
          </p:cNvSpPr>
          <p:nvPr>
            <p:ph type="title"/>
          </p:nvPr>
        </p:nvSpPr>
        <p:spPr>
          <a:xfrm>
            <a:off x="1259632" y="342107"/>
            <a:ext cx="7283152" cy="1143000"/>
          </a:xfrm>
        </p:spPr>
        <p:txBody>
          <a:bodyPr>
            <a:normAutofit fontScale="90000"/>
          </a:bodyPr>
          <a:lstStyle/>
          <a:p>
            <a:r>
              <a:rPr lang="fr-FR" b="1" dirty="0"/>
              <a:t>Revoir la conduite de la reproduction</a:t>
            </a:r>
          </a:p>
        </p:txBody>
      </p:sp>
      <p:sp>
        <p:nvSpPr>
          <p:cNvPr id="3" name="Espace réservé du contenu 2">
            <a:extLst>
              <a:ext uri="{FF2B5EF4-FFF2-40B4-BE49-F238E27FC236}">
                <a16:creationId xmlns:a16="http://schemas.microsoft.com/office/drawing/2014/main" id="{F946500E-E207-90FA-E5F7-6FC58B4084F1}"/>
              </a:ext>
            </a:extLst>
          </p:cNvPr>
          <p:cNvSpPr>
            <a:spLocks noGrp="1"/>
          </p:cNvSpPr>
          <p:nvPr>
            <p:ph idx="1"/>
          </p:nvPr>
        </p:nvSpPr>
        <p:spPr>
          <a:xfrm>
            <a:off x="1403648" y="1600200"/>
            <a:ext cx="7283152" cy="4525963"/>
          </a:xfrm>
        </p:spPr>
        <p:txBody>
          <a:bodyPr/>
          <a:lstStyle/>
          <a:p>
            <a:r>
              <a:rPr lang="fr-FR" dirty="0"/>
              <a:t>Optimiser la conduite existante</a:t>
            </a:r>
          </a:p>
          <a:p>
            <a:pPr lvl="1"/>
            <a:r>
              <a:rPr lang="fr-FR" dirty="0">
                <a:solidFill>
                  <a:srgbClr val="00B050"/>
                </a:solidFill>
              </a:rPr>
              <a:t>Toujours la chasse aux brebis improductives</a:t>
            </a:r>
          </a:p>
          <a:p>
            <a:r>
              <a:rPr lang="fr-FR" dirty="0"/>
              <a:t>Réduire le rythme d’agnelage</a:t>
            </a:r>
          </a:p>
          <a:p>
            <a:pPr lvl="1"/>
            <a:r>
              <a:rPr lang="fr-FR" dirty="0">
                <a:solidFill>
                  <a:srgbClr val="00B050"/>
                </a:solidFill>
              </a:rPr>
              <a:t>Ralentir voire arrêter l’accélération</a:t>
            </a:r>
          </a:p>
          <a:p>
            <a:r>
              <a:rPr lang="fr-FR" dirty="0"/>
              <a:t>Réduire la part de contre-saison, voire l’arrêter</a:t>
            </a:r>
          </a:p>
          <a:p>
            <a:pPr lvl="1"/>
            <a:r>
              <a:rPr lang="fr-FR" dirty="0">
                <a:solidFill>
                  <a:srgbClr val="00B050"/>
                </a:solidFill>
              </a:rPr>
              <a:t>Arrêt du lot de septembre (témoignage creusois)</a:t>
            </a:r>
          </a:p>
          <a:p>
            <a:pPr lvl="1"/>
            <a:endParaRPr lang="fr-FR" dirty="0"/>
          </a:p>
          <a:p>
            <a:pPr lvl="1"/>
            <a:endParaRPr lang="fr-FR" dirty="0"/>
          </a:p>
        </p:txBody>
      </p:sp>
      <p:sp>
        <p:nvSpPr>
          <p:cNvPr id="4" name="Espace réservé du pied de page 3">
            <a:extLst>
              <a:ext uri="{FF2B5EF4-FFF2-40B4-BE49-F238E27FC236}">
                <a16:creationId xmlns:a16="http://schemas.microsoft.com/office/drawing/2014/main" id="{1B5152A6-B837-C703-1CB1-BA20E818AB6E}"/>
              </a:ext>
            </a:extLst>
          </p:cNvPr>
          <p:cNvSpPr>
            <a:spLocks noGrp="1"/>
          </p:cNvSpPr>
          <p:nvPr>
            <p:ph type="ftr" sz="quarter" idx="11"/>
          </p:nvPr>
        </p:nvSpPr>
        <p:spPr/>
        <p:txBody>
          <a:bodyPr/>
          <a:lstStyle/>
          <a:p>
            <a:pPr>
              <a:defRPr/>
            </a:pPr>
            <a:r>
              <a:rPr lang="fr-FR"/>
              <a:t>Webinaire Centre-Val-de-Loire 18/12/2023</a:t>
            </a:r>
            <a:endParaRPr lang="fr-FR" dirty="0"/>
          </a:p>
        </p:txBody>
      </p:sp>
      <p:pic>
        <p:nvPicPr>
          <p:cNvPr id="5" name="Image 4">
            <a:extLst>
              <a:ext uri="{FF2B5EF4-FFF2-40B4-BE49-F238E27FC236}">
                <a16:creationId xmlns:a16="http://schemas.microsoft.com/office/drawing/2014/main" id="{FC0626C6-261D-EB20-5234-B3A8623128DE}"/>
              </a:ext>
            </a:extLst>
          </p:cNvPr>
          <p:cNvPicPr>
            <a:picLocks noChangeAspect="1"/>
          </p:cNvPicPr>
          <p:nvPr/>
        </p:nvPicPr>
        <p:blipFill>
          <a:blip r:embed="rId2"/>
          <a:stretch>
            <a:fillRect/>
          </a:stretch>
        </p:blipFill>
        <p:spPr>
          <a:xfrm>
            <a:off x="1147668" y="5805263"/>
            <a:ext cx="583970" cy="578071"/>
          </a:xfrm>
          <a:prstGeom prst="rect">
            <a:avLst/>
          </a:prstGeom>
        </p:spPr>
      </p:pic>
    </p:spTree>
    <p:extLst>
      <p:ext uri="{BB962C8B-B14F-4D97-AF65-F5344CB8AC3E}">
        <p14:creationId xmlns:p14="http://schemas.microsoft.com/office/powerpoint/2010/main" val="544129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33430E-CFD5-AA24-C0BB-6DA2FB1C9CD3}"/>
              </a:ext>
            </a:extLst>
          </p:cNvPr>
          <p:cNvSpPr>
            <a:spLocks noGrp="1"/>
          </p:cNvSpPr>
          <p:nvPr>
            <p:ph type="title"/>
          </p:nvPr>
        </p:nvSpPr>
        <p:spPr>
          <a:xfrm>
            <a:off x="914400" y="260648"/>
            <a:ext cx="8229600" cy="1143000"/>
          </a:xfrm>
        </p:spPr>
        <p:txBody>
          <a:bodyPr>
            <a:normAutofit fontScale="90000"/>
          </a:bodyPr>
          <a:lstStyle/>
          <a:p>
            <a:r>
              <a:rPr lang="fr-FR" dirty="0">
                <a:solidFill>
                  <a:srgbClr val="00B050"/>
                </a:solidFill>
              </a:rPr>
              <a:t>Arrêt de la contre-saison : </a:t>
            </a:r>
            <a:br>
              <a:rPr lang="fr-FR" dirty="0">
                <a:solidFill>
                  <a:srgbClr val="00B050"/>
                </a:solidFill>
              </a:rPr>
            </a:br>
            <a:r>
              <a:rPr lang="fr-FR" dirty="0">
                <a:solidFill>
                  <a:srgbClr val="00B050"/>
                </a:solidFill>
              </a:rPr>
              <a:t>GAEC des Fayens (23)</a:t>
            </a:r>
          </a:p>
        </p:txBody>
      </p:sp>
      <p:sp>
        <p:nvSpPr>
          <p:cNvPr id="3" name="Espace réservé du contenu 2">
            <a:extLst>
              <a:ext uri="{FF2B5EF4-FFF2-40B4-BE49-F238E27FC236}">
                <a16:creationId xmlns:a16="http://schemas.microsoft.com/office/drawing/2014/main" id="{A3923078-AF4F-4B61-38BC-1D8F53211BE9}"/>
              </a:ext>
            </a:extLst>
          </p:cNvPr>
          <p:cNvSpPr>
            <a:spLocks noGrp="1"/>
          </p:cNvSpPr>
          <p:nvPr>
            <p:ph idx="1"/>
          </p:nvPr>
        </p:nvSpPr>
        <p:spPr>
          <a:xfrm>
            <a:off x="1475656" y="1484784"/>
            <a:ext cx="7776864" cy="4525963"/>
          </a:xfrm>
        </p:spPr>
        <p:txBody>
          <a:bodyPr>
            <a:normAutofit lnSpcReduction="10000"/>
          </a:bodyPr>
          <a:lstStyle/>
          <a:p>
            <a:r>
              <a:rPr lang="fr-FR" b="1" dirty="0"/>
              <a:t>Système ovins-bovins</a:t>
            </a:r>
          </a:p>
          <a:p>
            <a:pPr lvl="1"/>
            <a:r>
              <a:rPr lang="fr-FR" dirty="0">
                <a:solidFill>
                  <a:srgbClr val="00B050"/>
                </a:solidFill>
              </a:rPr>
              <a:t>85 vaches allaitantes et 440 brebis, sur 202 ha, dont 25 de cultures</a:t>
            </a:r>
          </a:p>
          <a:p>
            <a:pPr lvl="1"/>
            <a:r>
              <a:rPr lang="fr-FR" dirty="0">
                <a:solidFill>
                  <a:srgbClr val="00B050"/>
                </a:solidFill>
              </a:rPr>
              <a:t>Contre-saison en septembre, puis saison de décembre à mars (F1 Suffolk x Limousine)</a:t>
            </a:r>
          </a:p>
          <a:p>
            <a:r>
              <a:rPr lang="fr-FR" b="1" dirty="0"/>
              <a:t>Objectif : Economiser du foin, du concentré et de la paille</a:t>
            </a:r>
          </a:p>
          <a:p>
            <a:pPr>
              <a:buFont typeface="Wingdings" panose="05000000000000000000" pitchFamily="2" charset="2"/>
              <a:buChar char="Ø"/>
            </a:pPr>
            <a:r>
              <a:rPr lang="fr-FR" dirty="0">
                <a:solidFill>
                  <a:srgbClr val="00B050"/>
                </a:solidFill>
              </a:rPr>
              <a:t>Suppression du lot de septembre</a:t>
            </a:r>
          </a:p>
          <a:p>
            <a:pPr>
              <a:buFont typeface="Wingdings" panose="05000000000000000000" pitchFamily="2" charset="2"/>
              <a:buChar char="Ø"/>
            </a:pPr>
            <a:r>
              <a:rPr lang="fr-FR" dirty="0">
                <a:solidFill>
                  <a:srgbClr val="00B050"/>
                </a:solidFill>
              </a:rPr>
              <a:t>Développement des agneaux d’herbe</a:t>
            </a:r>
          </a:p>
          <a:p>
            <a:pPr lvl="1"/>
            <a:endParaRPr lang="fr-FR" dirty="0">
              <a:solidFill>
                <a:srgbClr val="00B050"/>
              </a:solidFill>
            </a:endParaRPr>
          </a:p>
          <a:p>
            <a:pPr lvl="1">
              <a:buFont typeface="Courier New" panose="02070309020205020404" pitchFamily="49" charset="0"/>
              <a:buChar char="o"/>
            </a:pPr>
            <a:endParaRPr lang="fr-FR" dirty="0">
              <a:solidFill>
                <a:srgbClr val="00B050"/>
              </a:solidFill>
            </a:endParaRPr>
          </a:p>
        </p:txBody>
      </p:sp>
      <p:sp>
        <p:nvSpPr>
          <p:cNvPr id="4" name="Espace réservé du pied de page 3">
            <a:extLst>
              <a:ext uri="{FF2B5EF4-FFF2-40B4-BE49-F238E27FC236}">
                <a16:creationId xmlns:a16="http://schemas.microsoft.com/office/drawing/2014/main" id="{66AA5D7F-3642-0988-461A-F8A2FCA76B69}"/>
              </a:ext>
            </a:extLst>
          </p:cNvPr>
          <p:cNvSpPr>
            <a:spLocks noGrp="1"/>
          </p:cNvSpPr>
          <p:nvPr>
            <p:ph type="ftr" sz="quarter" idx="11"/>
          </p:nvPr>
        </p:nvSpPr>
        <p:spPr>
          <a:xfrm>
            <a:off x="2195736" y="6356350"/>
            <a:ext cx="4248472" cy="365125"/>
          </a:xfrm>
        </p:spPr>
        <p:txBody>
          <a:bodyPr/>
          <a:lstStyle/>
          <a:p>
            <a:pPr>
              <a:defRPr/>
            </a:pPr>
            <a:r>
              <a:rPr lang="fr-FR" sz="1800" dirty="0">
                <a:solidFill>
                  <a:schemeClr val="bg1"/>
                </a:solidFill>
              </a:rPr>
              <a:t>Webinaire Centre-Val-de-Loire 18/12/2023</a:t>
            </a:r>
          </a:p>
        </p:txBody>
      </p:sp>
      <p:pic>
        <p:nvPicPr>
          <p:cNvPr id="5" name="Image 4">
            <a:extLst>
              <a:ext uri="{FF2B5EF4-FFF2-40B4-BE49-F238E27FC236}">
                <a16:creationId xmlns:a16="http://schemas.microsoft.com/office/drawing/2014/main" id="{B91361B6-2200-FC62-4A5C-44030A477971}"/>
              </a:ext>
            </a:extLst>
          </p:cNvPr>
          <p:cNvPicPr>
            <a:picLocks noChangeAspect="1"/>
          </p:cNvPicPr>
          <p:nvPr/>
        </p:nvPicPr>
        <p:blipFill>
          <a:blip r:embed="rId2"/>
          <a:stretch>
            <a:fillRect/>
          </a:stretch>
        </p:blipFill>
        <p:spPr>
          <a:xfrm>
            <a:off x="1147668" y="5805263"/>
            <a:ext cx="583970" cy="578071"/>
          </a:xfrm>
          <a:prstGeom prst="rect">
            <a:avLst/>
          </a:prstGeom>
        </p:spPr>
      </p:pic>
    </p:spTree>
    <p:extLst>
      <p:ext uri="{BB962C8B-B14F-4D97-AF65-F5344CB8AC3E}">
        <p14:creationId xmlns:p14="http://schemas.microsoft.com/office/powerpoint/2010/main" val="3193257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79329" y="361648"/>
            <a:ext cx="5256584" cy="979457"/>
          </a:xfrm>
        </p:spPr>
        <p:txBody>
          <a:bodyPr>
            <a:noAutofit/>
          </a:bodyPr>
          <a:lstStyle/>
          <a:p>
            <a:pPr algn="l"/>
            <a:r>
              <a:rPr lang="fr-FR" b="1" dirty="0"/>
              <a:t>Des charges aux prix</a:t>
            </a:r>
            <a:br>
              <a:rPr lang="fr-FR" b="1" dirty="0"/>
            </a:br>
            <a:r>
              <a:rPr lang="fr-FR" b="1" dirty="0"/>
              <a:t>toujours très élevés</a:t>
            </a:r>
          </a:p>
        </p:txBody>
      </p:sp>
      <p:sp>
        <p:nvSpPr>
          <p:cNvPr id="5" name="ZoneTexte 4">
            <a:extLst>
              <a:ext uri="{FF2B5EF4-FFF2-40B4-BE49-F238E27FC236}">
                <a16:creationId xmlns:a16="http://schemas.microsoft.com/office/drawing/2014/main" id="{CB5353FA-397C-C880-08F5-CB8BB2526E3E}"/>
              </a:ext>
            </a:extLst>
          </p:cNvPr>
          <p:cNvSpPr txBox="1"/>
          <p:nvPr/>
        </p:nvSpPr>
        <p:spPr>
          <a:xfrm>
            <a:off x="1043608" y="1628800"/>
            <a:ext cx="8172400" cy="430887"/>
          </a:xfrm>
          <a:prstGeom prst="rect">
            <a:avLst/>
          </a:prstGeom>
          <a:noFill/>
        </p:spPr>
        <p:txBody>
          <a:bodyPr wrap="square" rtlCol="0">
            <a:spAutoFit/>
          </a:bodyPr>
          <a:lstStyle/>
          <a:p>
            <a:r>
              <a:rPr lang="fr-FR" sz="2200" dirty="0">
                <a:solidFill>
                  <a:srgbClr val="00B050"/>
                </a:solidFill>
              </a:rPr>
              <a:t>En octobre 2023, l’IPAMPA Ovin viande au niveau de la moyenne 2022</a:t>
            </a:r>
          </a:p>
        </p:txBody>
      </p:sp>
      <p:sp>
        <p:nvSpPr>
          <p:cNvPr id="6" name="Espace réservé du pied de page 5">
            <a:extLst>
              <a:ext uri="{FF2B5EF4-FFF2-40B4-BE49-F238E27FC236}">
                <a16:creationId xmlns:a16="http://schemas.microsoft.com/office/drawing/2014/main" id="{66913A5B-2C64-BF36-9161-A5A585DD6FE2}"/>
              </a:ext>
            </a:extLst>
          </p:cNvPr>
          <p:cNvSpPr>
            <a:spLocks noGrp="1"/>
          </p:cNvSpPr>
          <p:nvPr>
            <p:ph type="ftr" sz="quarter" idx="11"/>
          </p:nvPr>
        </p:nvSpPr>
        <p:spPr>
          <a:xfrm>
            <a:off x="2590800" y="6356350"/>
            <a:ext cx="4357464" cy="365125"/>
          </a:xfrm>
        </p:spPr>
        <p:txBody>
          <a:bodyPr/>
          <a:lstStyle/>
          <a:p>
            <a:pPr>
              <a:defRPr/>
            </a:pPr>
            <a:r>
              <a:rPr lang="fr-FR" sz="1800" dirty="0">
                <a:solidFill>
                  <a:schemeClr val="bg1"/>
                </a:solidFill>
              </a:rPr>
              <a:t>Webinaire Centre-Val-de-Loire 18/12/2023</a:t>
            </a:r>
          </a:p>
        </p:txBody>
      </p:sp>
      <p:pic>
        <p:nvPicPr>
          <p:cNvPr id="4" name="Image 3">
            <a:extLst>
              <a:ext uri="{FF2B5EF4-FFF2-40B4-BE49-F238E27FC236}">
                <a16:creationId xmlns:a16="http://schemas.microsoft.com/office/drawing/2014/main" id="{49C31A75-166A-FC75-E133-02DBF523E59B}"/>
              </a:ext>
            </a:extLst>
          </p:cNvPr>
          <p:cNvPicPr>
            <a:picLocks noChangeAspect="1"/>
          </p:cNvPicPr>
          <p:nvPr/>
        </p:nvPicPr>
        <p:blipFill rotWithShape="1">
          <a:blip r:embed="rId3"/>
          <a:srcRect b="14523"/>
          <a:stretch/>
        </p:blipFill>
        <p:spPr>
          <a:xfrm>
            <a:off x="2483768" y="2074568"/>
            <a:ext cx="5616624" cy="3822624"/>
          </a:xfrm>
          <a:prstGeom prst="rect">
            <a:avLst/>
          </a:prstGeom>
        </p:spPr>
      </p:pic>
      <p:pic>
        <p:nvPicPr>
          <p:cNvPr id="3" name="Image 2">
            <a:extLst>
              <a:ext uri="{FF2B5EF4-FFF2-40B4-BE49-F238E27FC236}">
                <a16:creationId xmlns:a16="http://schemas.microsoft.com/office/drawing/2014/main" id="{26B05775-2AF5-A98A-32B3-6852658E654C}"/>
              </a:ext>
            </a:extLst>
          </p:cNvPr>
          <p:cNvPicPr>
            <a:picLocks noChangeAspect="1"/>
          </p:cNvPicPr>
          <p:nvPr/>
        </p:nvPicPr>
        <p:blipFill>
          <a:blip r:embed="rId4"/>
          <a:stretch>
            <a:fillRect/>
          </a:stretch>
        </p:blipFill>
        <p:spPr>
          <a:xfrm>
            <a:off x="1187624" y="5808705"/>
            <a:ext cx="583970" cy="578071"/>
          </a:xfrm>
          <a:prstGeom prst="rect">
            <a:avLst/>
          </a:prstGeom>
        </p:spPr>
      </p:pic>
    </p:spTree>
    <p:extLst>
      <p:ext uri="{BB962C8B-B14F-4D97-AF65-F5344CB8AC3E}">
        <p14:creationId xmlns:p14="http://schemas.microsoft.com/office/powerpoint/2010/main" val="421458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F042AC-E98E-2433-FDBD-FFEA5F679C94}"/>
              </a:ext>
            </a:extLst>
          </p:cNvPr>
          <p:cNvSpPr>
            <a:spLocks noGrp="1"/>
          </p:cNvSpPr>
          <p:nvPr>
            <p:ph type="title"/>
          </p:nvPr>
        </p:nvSpPr>
        <p:spPr>
          <a:xfrm>
            <a:off x="878904" y="274638"/>
            <a:ext cx="8229600" cy="1143000"/>
          </a:xfrm>
        </p:spPr>
        <p:txBody>
          <a:bodyPr>
            <a:normAutofit fontScale="90000"/>
          </a:bodyPr>
          <a:lstStyle/>
          <a:p>
            <a:r>
              <a:rPr lang="fr-FR" dirty="0">
                <a:solidFill>
                  <a:srgbClr val="00B050"/>
                </a:solidFill>
              </a:rPr>
              <a:t>Arrêt de la contre-saison : </a:t>
            </a:r>
            <a:br>
              <a:rPr lang="fr-FR" dirty="0">
                <a:solidFill>
                  <a:srgbClr val="00B050"/>
                </a:solidFill>
              </a:rPr>
            </a:br>
            <a:r>
              <a:rPr lang="fr-FR" dirty="0">
                <a:solidFill>
                  <a:srgbClr val="00B050"/>
                </a:solidFill>
              </a:rPr>
              <a:t>GAEC des Fayens (23)</a:t>
            </a:r>
          </a:p>
        </p:txBody>
      </p:sp>
      <p:sp>
        <p:nvSpPr>
          <p:cNvPr id="3" name="Espace réservé du contenu 2">
            <a:extLst>
              <a:ext uri="{FF2B5EF4-FFF2-40B4-BE49-F238E27FC236}">
                <a16:creationId xmlns:a16="http://schemas.microsoft.com/office/drawing/2014/main" id="{54B8814C-912F-306A-FC75-B9062BB334EA}"/>
              </a:ext>
            </a:extLst>
          </p:cNvPr>
          <p:cNvSpPr>
            <a:spLocks noGrp="1"/>
          </p:cNvSpPr>
          <p:nvPr>
            <p:ph idx="1"/>
          </p:nvPr>
        </p:nvSpPr>
        <p:spPr>
          <a:xfrm>
            <a:off x="971600" y="1533025"/>
            <a:ext cx="7715200" cy="4525963"/>
          </a:xfrm>
        </p:spPr>
        <p:txBody>
          <a:bodyPr/>
          <a:lstStyle/>
          <a:p>
            <a:r>
              <a:rPr lang="fr-FR" dirty="0"/>
              <a:t>Budget partiel (conjoncture 2022)</a:t>
            </a:r>
          </a:p>
          <a:p>
            <a:endParaRPr lang="fr-FR" dirty="0"/>
          </a:p>
        </p:txBody>
      </p:sp>
      <p:pic>
        <p:nvPicPr>
          <p:cNvPr id="6" name="Image 5" descr="Une image contenant plein air, nuage, herbe, ciel&#10;&#10;Description générée automatiquement">
            <a:extLst>
              <a:ext uri="{FF2B5EF4-FFF2-40B4-BE49-F238E27FC236}">
                <a16:creationId xmlns:a16="http://schemas.microsoft.com/office/drawing/2014/main" id="{72335000-2C0F-28BE-7F25-FBFCA67577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94002" y="4293096"/>
            <a:ext cx="2677997" cy="2008498"/>
          </a:xfrm>
          <a:prstGeom prst="rect">
            <a:avLst/>
          </a:prstGeom>
        </p:spPr>
      </p:pic>
      <p:pic>
        <p:nvPicPr>
          <p:cNvPr id="7" name="Image 6" descr="Une image contenant herbe, plein air, nuage, ciel&#10;&#10;Description générée automatiquement">
            <a:extLst>
              <a:ext uri="{FF2B5EF4-FFF2-40B4-BE49-F238E27FC236}">
                <a16:creationId xmlns:a16="http://schemas.microsoft.com/office/drawing/2014/main" id="{D5F291EE-234A-CE08-7CBA-AF08D608F2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0750" y="4484258"/>
            <a:ext cx="2433416" cy="1825062"/>
          </a:xfrm>
          <a:prstGeom prst="rect">
            <a:avLst/>
          </a:prstGeom>
        </p:spPr>
      </p:pic>
      <p:sp>
        <p:nvSpPr>
          <p:cNvPr id="8" name="Espace réservé du pied de page 7">
            <a:extLst>
              <a:ext uri="{FF2B5EF4-FFF2-40B4-BE49-F238E27FC236}">
                <a16:creationId xmlns:a16="http://schemas.microsoft.com/office/drawing/2014/main" id="{A6863C02-5CA2-90D0-54C8-4B581B0EC495}"/>
              </a:ext>
            </a:extLst>
          </p:cNvPr>
          <p:cNvSpPr>
            <a:spLocks noGrp="1"/>
          </p:cNvSpPr>
          <p:nvPr>
            <p:ph type="ftr" sz="quarter" idx="11"/>
          </p:nvPr>
        </p:nvSpPr>
        <p:spPr/>
        <p:txBody>
          <a:bodyPr/>
          <a:lstStyle/>
          <a:p>
            <a:pPr>
              <a:defRPr/>
            </a:pPr>
            <a:r>
              <a:rPr lang="fr-FR" dirty="0">
                <a:solidFill>
                  <a:schemeClr val="bg1"/>
                </a:solidFill>
              </a:rPr>
              <a:t>Webinaire Centre-Val-de-Loire 18/12/2023</a:t>
            </a:r>
          </a:p>
        </p:txBody>
      </p:sp>
      <p:pic>
        <p:nvPicPr>
          <p:cNvPr id="9" name="Image 8">
            <a:extLst>
              <a:ext uri="{FF2B5EF4-FFF2-40B4-BE49-F238E27FC236}">
                <a16:creationId xmlns:a16="http://schemas.microsoft.com/office/drawing/2014/main" id="{251A863E-0504-E0E8-CB99-5D1AB733F63E}"/>
              </a:ext>
            </a:extLst>
          </p:cNvPr>
          <p:cNvPicPr>
            <a:picLocks noChangeAspect="1"/>
          </p:cNvPicPr>
          <p:nvPr/>
        </p:nvPicPr>
        <p:blipFill>
          <a:blip r:embed="rId4"/>
          <a:stretch>
            <a:fillRect/>
          </a:stretch>
        </p:blipFill>
        <p:spPr>
          <a:xfrm>
            <a:off x="1127892" y="2070954"/>
            <a:ext cx="7225715" cy="2413304"/>
          </a:xfrm>
          <a:prstGeom prst="rect">
            <a:avLst/>
          </a:prstGeom>
        </p:spPr>
      </p:pic>
      <p:pic>
        <p:nvPicPr>
          <p:cNvPr id="4" name="Image 3">
            <a:extLst>
              <a:ext uri="{FF2B5EF4-FFF2-40B4-BE49-F238E27FC236}">
                <a16:creationId xmlns:a16="http://schemas.microsoft.com/office/drawing/2014/main" id="{281879EE-B2FB-FE71-E9FE-ED2C0A7B8780}"/>
              </a:ext>
            </a:extLst>
          </p:cNvPr>
          <p:cNvPicPr>
            <a:picLocks noChangeAspect="1"/>
          </p:cNvPicPr>
          <p:nvPr/>
        </p:nvPicPr>
        <p:blipFill>
          <a:blip r:embed="rId5"/>
          <a:stretch>
            <a:fillRect/>
          </a:stretch>
        </p:blipFill>
        <p:spPr>
          <a:xfrm>
            <a:off x="1147668" y="5805263"/>
            <a:ext cx="583970" cy="578071"/>
          </a:xfrm>
          <a:prstGeom prst="rect">
            <a:avLst/>
          </a:prstGeom>
        </p:spPr>
      </p:pic>
    </p:spTree>
    <p:extLst>
      <p:ext uri="{BB962C8B-B14F-4D97-AF65-F5344CB8AC3E}">
        <p14:creationId xmlns:p14="http://schemas.microsoft.com/office/powerpoint/2010/main" val="3932784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descr="Une image contenant herbe, plein air, arbre, mammifère&#10;&#10;Description générée automatiquement">
            <a:extLst>
              <a:ext uri="{FF2B5EF4-FFF2-40B4-BE49-F238E27FC236}">
                <a16:creationId xmlns:a16="http://schemas.microsoft.com/office/drawing/2014/main" id="{10FC20C5-34F0-1799-38E0-FD7B92DEE36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772" y="-5122"/>
            <a:ext cx="9157657" cy="6868243"/>
          </a:xfrm>
        </p:spPr>
      </p:pic>
      <p:sp>
        <p:nvSpPr>
          <p:cNvPr id="2" name="Titre 1">
            <a:extLst>
              <a:ext uri="{FF2B5EF4-FFF2-40B4-BE49-F238E27FC236}">
                <a16:creationId xmlns:a16="http://schemas.microsoft.com/office/drawing/2014/main" id="{C7425337-21FC-5050-8206-9940725BBB8C}"/>
              </a:ext>
            </a:extLst>
          </p:cNvPr>
          <p:cNvSpPr>
            <a:spLocks noGrp="1"/>
          </p:cNvSpPr>
          <p:nvPr>
            <p:ph type="title"/>
          </p:nvPr>
        </p:nvSpPr>
        <p:spPr>
          <a:xfrm>
            <a:off x="-30772" y="1394210"/>
            <a:ext cx="8229600" cy="1143000"/>
          </a:xfrm>
        </p:spPr>
        <p:txBody>
          <a:bodyPr>
            <a:normAutofit/>
          </a:bodyPr>
          <a:lstStyle/>
          <a:p>
            <a:r>
              <a:rPr lang="fr-FR" sz="4800" dirty="0">
                <a:solidFill>
                  <a:schemeClr val="bg1"/>
                </a:solidFill>
              </a:rPr>
              <a:t>Merci pour votre attention</a:t>
            </a:r>
          </a:p>
        </p:txBody>
      </p:sp>
      <p:pic>
        <p:nvPicPr>
          <p:cNvPr id="3" name="Image 1">
            <a:extLst>
              <a:ext uri="{FF2B5EF4-FFF2-40B4-BE49-F238E27FC236}">
                <a16:creationId xmlns:a16="http://schemas.microsoft.com/office/drawing/2014/main" id="{191C82E5-B9FB-418A-0B9D-BAF9AABDF32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6632"/>
            <a:ext cx="13462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a:extLst>
              <a:ext uri="{FF2B5EF4-FFF2-40B4-BE49-F238E27FC236}">
                <a16:creationId xmlns:a16="http://schemas.microsoft.com/office/drawing/2014/main" id="{A0A67561-3447-FD77-1D78-ADD2EF88CA8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682278"/>
            <a:ext cx="57626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a:extLst>
              <a:ext uri="{FF2B5EF4-FFF2-40B4-BE49-F238E27FC236}">
                <a16:creationId xmlns:a16="http://schemas.microsoft.com/office/drawing/2014/main" id="{E9AE1098-B99A-5A94-198E-FB477E0F78E3}"/>
              </a:ext>
            </a:extLst>
          </p:cNvPr>
          <p:cNvPicPr>
            <a:picLocks noChangeAspect="1"/>
          </p:cNvPicPr>
          <p:nvPr/>
        </p:nvPicPr>
        <p:blipFill>
          <a:blip r:embed="rId6"/>
          <a:stretch>
            <a:fillRect/>
          </a:stretch>
        </p:blipFill>
        <p:spPr>
          <a:xfrm>
            <a:off x="6731229" y="129478"/>
            <a:ext cx="2162175" cy="1343025"/>
          </a:xfrm>
          <a:prstGeom prst="rect">
            <a:avLst/>
          </a:prstGeom>
        </p:spPr>
      </p:pic>
      <p:pic>
        <p:nvPicPr>
          <p:cNvPr id="12" name="Image 11">
            <a:extLst>
              <a:ext uri="{FF2B5EF4-FFF2-40B4-BE49-F238E27FC236}">
                <a16:creationId xmlns:a16="http://schemas.microsoft.com/office/drawing/2014/main" id="{86190C8F-FDCC-A470-F068-E4AC668D98EA}"/>
              </a:ext>
            </a:extLst>
          </p:cNvPr>
          <p:cNvPicPr>
            <a:picLocks noChangeAspect="1"/>
          </p:cNvPicPr>
          <p:nvPr/>
        </p:nvPicPr>
        <p:blipFill rotWithShape="1">
          <a:blip r:embed="rId7"/>
          <a:srcRect b="3579"/>
          <a:stretch/>
        </p:blipFill>
        <p:spPr>
          <a:xfrm>
            <a:off x="-36512" y="6309973"/>
            <a:ext cx="1514475" cy="587783"/>
          </a:xfrm>
          <a:prstGeom prst="rect">
            <a:avLst/>
          </a:prstGeom>
        </p:spPr>
      </p:pic>
      <p:sp>
        <p:nvSpPr>
          <p:cNvPr id="5" name="Espace réservé du pied de page 4">
            <a:extLst>
              <a:ext uri="{FF2B5EF4-FFF2-40B4-BE49-F238E27FC236}">
                <a16:creationId xmlns:a16="http://schemas.microsoft.com/office/drawing/2014/main" id="{7EBD01BB-2213-75D7-3BCF-3AD34109C873}"/>
              </a:ext>
            </a:extLst>
          </p:cNvPr>
          <p:cNvSpPr>
            <a:spLocks noGrp="1"/>
          </p:cNvSpPr>
          <p:nvPr>
            <p:ph type="ftr" sz="quarter" idx="11"/>
          </p:nvPr>
        </p:nvSpPr>
        <p:spPr>
          <a:xfrm>
            <a:off x="2411760" y="6381545"/>
            <a:ext cx="3853408" cy="365125"/>
          </a:xfrm>
        </p:spPr>
        <p:txBody>
          <a:bodyPr/>
          <a:lstStyle/>
          <a:p>
            <a:pPr>
              <a:defRPr/>
            </a:pPr>
            <a:r>
              <a:rPr lang="fr-FR" dirty="0">
                <a:solidFill>
                  <a:schemeClr val="bg1"/>
                </a:solidFill>
              </a:rPr>
              <a:t>Webinaire Centre-Val-de-Loire 18/12/2023</a:t>
            </a:r>
          </a:p>
        </p:txBody>
      </p:sp>
      <p:pic>
        <p:nvPicPr>
          <p:cNvPr id="8" name="Image 7">
            <a:extLst>
              <a:ext uri="{FF2B5EF4-FFF2-40B4-BE49-F238E27FC236}">
                <a16:creationId xmlns:a16="http://schemas.microsoft.com/office/drawing/2014/main" id="{CB6988EE-2667-5475-261E-972337EB9E86}"/>
              </a:ext>
            </a:extLst>
          </p:cNvPr>
          <p:cNvPicPr>
            <a:picLocks noChangeAspect="1"/>
          </p:cNvPicPr>
          <p:nvPr/>
        </p:nvPicPr>
        <p:blipFill>
          <a:blip r:embed="rId8"/>
          <a:stretch>
            <a:fillRect/>
          </a:stretch>
        </p:blipFill>
        <p:spPr>
          <a:xfrm>
            <a:off x="887132" y="6319685"/>
            <a:ext cx="583970" cy="578071"/>
          </a:xfrm>
          <a:prstGeom prst="rect">
            <a:avLst/>
          </a:prstGeom>
        </p:spPr>
      </p:pic>
    </p:spTree>
    <p:extLst>
      <p:ext uri="{BB962C8B-B14F-4D97-AF65-F5344CB8AC3E}">
        <p14:creationId xmlns:p14="http://schemas.microsoft.com/office/powerpoint/2010/main" val="3055331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134F41A2-ABC1-BC40-C89C-C934A2297083}"/>
              </a:ext>
            </a:extLst>
          </p:cNvPr>
          <p:cNvSpPr>
            <a:spLocks noGrp="1"/>
          </p:cNvSpPr>
          <p:nvPr>
            <p:ph type="body" sz="quarter" idx="19"/>
          </p:nvPr>
        </p:nvSpPr>
        <p:spPr/>
        <p:txBody>
          <a:bodyPr/>
          <a:lstStyle/>
          <a:p>
            <a:endParaRPr lang="fr-FR"/>
          </a:p>
        </p:txBody>
      </p:sp>
      <p:sp>
        <p:nvSpPr>
          <p:cNvPr id="5" name="Espace réservé du texte 4">
            <a:extLst>
              <a:ext uri="{FF2B5EF4-FFF2-40B4-BE49-F238E27FC236}">
                <a16:creationId xmlns:a16="http://schemas.microsoft.com/office/drawing/2014/main" id="{8D2FB6E9-F212-1364-2350-57EC03772547}"/>
              </a:ext>
            </a:extLst>
          </p:cNvPr>
          <p:cNvSpPr>
            <a:spLocks noGrp="1"/>
          </p:cNvSpPr>
          <p:nvPr>
            <p:ph type="body" sz="quarter" idx="22"/>
          </p:nvPr>
        </p:nvSpPr>
        <p:spPr/>
        <p:txBody>
          <a:bodyPr/>
          <a:lstStyle/>
          <a:p>
            <a:r>
              <a:rPr lang="fr-FR" sz="3600" dirty="0"/>
              <a:t>Céréales </a:t>
            </a:r>
            <a:r>
              <a:rPr lang="fr-FR" dirty="0"/>
              <a:t>: une faible augmentation du rendement					</a:t>
            </a:r>
          </a:p>
        </p:txBody>
      </p:sp>
      <p:sp>
        <p:nvSpPr>
          <p:cNvPr id="21" name="ZoneTexte 20">
            <a:extLst>
              <a:ext uri="{FF2B5EF4-FFF2-40B4-BE49-F238E27FC236}">
                <a16:creationId xmlns:a16="http://schemas.microsoft.com/office/drawing/2014/main" id="{93A899DA-066B-EA7D-D061-41744DCB8777}"/>
              </a:ext>
            </a:extLst>
          </p:cNvPr>
          <p:cNvSpPr txBox="1"/>
          <p:nvPr/>
        </p:nvSpPr>
        <p:spPr>
          <a:xfrm>
            <a:off x="1335877" y="5400327"/>
            <a:ext cx="882994" cy="184666"/>
          </a:xfrm>
          <a:prstGeom prst="rect">
            <a:avLst/>
          </a:prstGeom>
          <a:noFill/>
        </p:spPr>
        <p:txBody>
          <a:bodyPr wrap="square" rtlCol="0">
            <a:spAutoFit/>
          </a:bodyPr>
          <a:lstStyle/>
          <a:p>
            <a:r>
              <a:rPr lang="fr-FR" sz="600" dirty="0">
                <a:solidFill>
                  <a:schemeClr val="bg1"/>
                </a:solidFill>
              </a:rPr>
              <a:t>Photo Aurore Baillet</a:t>
            </a:r>
          </a:p>
        </p:txBody>
      </p:sp>
      <p:sp>
        <p:nvSpPr>
          <p:cNvPr id="26" name="ZoneTexte 25">
            <a:extLst>
              <a:ext uri="{FF2B5EF4-FFF2-40B4-BE49-F238E27FC236}">
                <a16:creationId xmlns:a16="http://schemas.microsoft.com/office/drawing/2014/main" id="{EF8439D0-2DAC-C043-4246-B0DAE1951A60}"/>
              </a:ext>
            </a:extLst>
          </p:cNvPr>
          <p:cNvSpPr txBox="1"/>
          <p:nvPr/>
        </p:nvSpPr>
        <p:spPr>
          <a:xfrm>
            <a:off x="5352804" y="3257965"/>
            <a:ext cx="3333352" cy="507831"/>
          </a:xfrm>
          <a:prstGeom prst="rect">
            <a:avLst/>
          </a:prstGeom>
          <a:noFill/>
        </p:spPr>
        <p:txBody>
          <a:bodyPr wrap="square" rtlCol="0">
            <a:spAutoFit/>
          </a:bodyPr>
          <a:lstStyle/>
          <a:p>
            <a:endParaRPr lang="fr-FR" sz="1350" dirty="0"/>
          </a:p>
          <a:p>
            <a:endParaRPr lang="fr-FR" sz="1350" dirty="0"/>
          </a:p>
        </p:txBody>
      </p:sp>
      <p:pic>
        <p:nvPicPr>
          <p:cNvPr id="6" name="Image 5">
            <a:extLst>
              <a:ext uri="{FF2B5EF4-FFF2-40B4-BE49-F238E27FC236}">
                <a16:creationId xmlns:a16="http://schemas.microsoft.com/office/drawing/2014/main" id="{CD7EF36C-35C3-ABB8-EBC3-8043BDC33E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6072" y="5826882"/>
            <a:ext cx="571296" cy="563563"/>
          </a:xfrm>
          <a:prstGeom prst="rect">
            <a:avLst/>
          </a:prstGeom>
        </p:spPr>
      </p:pic>
      <p:pic>
        <p:nvPicPr>
          <p:cNvPr id="7" name="Image 6">
            <a:extLst>
              <a:ext uri="{FF2B5EF4-FFF2-40B4-BE49-F238E27FC236}">
                <a16:creationId xmlns:a16="http://schemas.microsoft.com/office/drawing/2014/main" id="{B5FBEC99-2580-2E3B-93EB-142CC4E8DCE3}"/>
              </a:ext>
            </a:extLst>
          </p:cNvPr>
          <p:cNvPicPr>
            <a:picLocks noChangeAspect="1"/>
          </p:cNvPicPr>
          <p:nvPr/>
        </p:nvPicPr>
        <p:blipFill>
          <a:blip r:embed="rId3"/>
          <a:stretch>
            <a:fillRect/>
          </a:stretch>
        </p:blipFill>
        <p:spPr>
          <a:xfrm>
            <a:off x="2372772" y="6093296"/>
            <a:ext cx="980777" cy="311024"/>
          </a:xfrm>
          <a:prstGeom prst="rect">
            <a:avLst/>
          </a:prstGeom>
        </p:spPr>
      </p:pic>
      <p:pic>
        <p:nvPicPr>
          <p:cNvPr id="8" name="Image 7">
            <a:extLst>
              <a:ext uri="{FF2B5EF4-FFF2-40B4-BE49-F238E27FC236}">
                <a16:creationId xmlns:a16="http://schemas.microsoft.com/office/drawing/2014/main" id="{07BFB6FB-7465-E1E2-7285-269C9A57F7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72250" y="1787664"/>
            <a:ext cx="3426888" cy="2217399"/>
          </a:xfrm>
          <a:prstGeom prst="rect">
            <a:avLst/>
          </a:prstGeom>
        </p:spPr>
      </p:pic>
      <p:pic>
        <p:nvPicPr>
          <p:cNvPr id="9" name="Image 8">
            <a:extLst>
              <a:ext uri="{FF2B5EF4-FFF2-40B4-BE49-F238E27FC236}">
                <a16:creationId xmlns:a16="http://schemas.microsoft.com/office/drawing/2014/main" id="{4E3B5158-F8BA-A014-0DB4-377E3C03AAB3}"/>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4037162" y="3306952"/>
            <a:ext cx="2263030" cy="3094430"/>
          </a:xfrm>
          <a:prstGeom prst="rect">
            <a:avLst/>
          </a:prstGeom>
        </p:spPr>
      </p:pic>
      <p:pic>
        <p:nvPicPr>
          <p:cNvPr id="10" name="Image 9" descr="Une image contenant herbe, extérieur&#10;&#10;Description générée automatiquement">
            <a:extLst>
              <a:ext uri="{FF2B5EF4-FFF2-40B4-BE49-F238E27FC236}">
                <a16:creationId xmlns:a16="http://schemas.microsoft.com/office/drawing/2014/main" id="{2E9A0B7A-6A54-862D-FA68-66CED1A46E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5691640" y="2178283"/>
            <a:ext cx="3246628" cy="2434971"/>
          </a:xfrm>
          <a:prstGeom prst="rect">
            <a:avLst/>
          </a:prstGeom>
        </p:spPr>
      </p:pic>
      <p:pic>
        <p:nvPicPr>
          <p:cNvPr id="11" name="Image 10">
            <a:extLst>
              <a:ext uri="{FF2B5EF4-FFF2-40B4-BE49-F238E27FC236}">
                <a16:creationId xmlns:a16="http://schemas.microsoft.com/office/drawing/2014/main" id="{F861E0A2-CECC-0BF4-1664-FE981F09E076}"/>
              </a:ext>
            </a:extLst>
          </p:cNvPr>
          <p:cNvPicPr>
            <a:picLocks noChangeAspect="1"/>
          </p:cNvPicPr>
          <p:nvPr/>
        </p:nvPicPr>
        <p:blipFill>
          <a:blip r:embed="rId7"/>
          <a:stretch>
            <a:fillRect/>
          </a:stretch>
        </p:blipFill>
        <p:spPr>
          <a:xfrm>
            <a:off x="1147668" y="5805263"/>
            <a:ext cx="583970" cy="578071"/>
          </a:xfrm>
          <a:prstGeom prst="rect">
            <a:avLst/>
          </a:prstGeom>
        </p:spPr>
      </p:pic>
    </p:spTree>
    <p:extLst>
      <p:ext uri="{BB962C8B-B14F-4D97-AF65-F5344CB8AC3E}">
        <p14:creationId xmlns:p14="http://schemas.microsoft.com/office/powerpoint/2010/main" val="1389302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83420" y="519538"/>
            <a:ext cx="7058120" cy="3363999"/>
          </a:xfrm>
        </p:spPr>
        <p:txBody>
          <a:bodyPr>
            <a:normAutofit/>
          </a:bodyPr>
          <a:lstStyle/>
          <a:p>
            <a:r>
              <a:rPr lang="fr-FR" b="1" dirty="0">
                <a:solidFill>
                  <a:srgbClr val="B97D00"/>
                </a:solidFill>
              </a:rPr>
              <a:t>Ne pas dépasser le stade tallage </a:t>
            </a:r>
            <a:r>
              <a:rPr lang="fr-FR" dirty="0">
                <a:solidFill>
                  <a:schemeClr val="bg1">
                    <a:lumMod val="50000"/>
                  </a:schemeClr>
                </a:solidFill>
              </a:rPr>
              <a:t>pour</a:t>
            </a:r>
            <a:r>
              <a:rPr lang="fr-FR" b="1" dirty="0"/>
              <a:t> </a:t>
            </a:r>
            <a:r>
              <a:rPr lang="fr-FR" dirty="0">
                <a:solidFill>
                  <a:schemeClr val="bg1">
                    <a:lumMod val="50000"/>
                  </a:schemeClr>
                </a:solidFill>
              </a:rPr>
              <a:t>des rendements en grains maintenus</a:t>
            </a:r>
          </a:p>
          <a:p>
            <a:pPr marL="0" indent="0">
              <a:buNone/>
            </a:pPr>
            <a:endParaRPr lang="fr-FR" b="1" dirty="0"/>
          </a:p>
        </p:txBody>
      </p:sp>
      <p:pic>
        <p:nvPicPr>
          <p:cNvPr id="9" name="Image 8">
            <a:extLst>
              <a:ext uri="{FF2B5EF4-FFF2-40B4-BE49-F238E27FC236}">
                <a16:creationId xmlns:a16="http://schemas.microsoft.com/office/drawing/2014/main" id="{7D1BB776-F90D-2895-09DE-D686A0AA599D}"/>
              </a:ext>
            </a:extLst>
          </p:cNvPr>
          <p:cNvPicPr>
            <a:picLocks noChangeAspect="1"/>
          </p:cNvPicPr>
          <p:nvPr/>
        </p:nvPicPr>
        <p:blipFill>
          <a:blip r:embed="rId2"/>
          <a:stretch>
            <a:fillRect/>
          </a:stretch>
        </p:blipFill>
        <p:spPr>
          <a:xfrm>
            <a:off x="3398015" y="6100374"/>
            <a:ext cx="885953" cy="280954"/>
          </a:xfrm>
          <a:prstGeom prst="rect">
            <a:avLst/>
          </a:prstGeom>
        </p:spPr>
      </p:pic>
      <p:pic>
        <p:nvPicPr>
          <p:cNvPr id="10" name="Image 9">
            <a:extLst>
              <a:ext uri="{FF2B5EF4-FFF2-40B4-BE49-F238E27FC236}">
                <a16:creationId xmlns:a16="http://schemas.microsoft.com/office/drawing/2014/main" id="{0E1799DA-8974-8656-7489-E985451D15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3169" y="5873363"/>
            <a:ext cx="934695" cy="507965"/>
          </a:xfrm>
          <a:prstGeom prst="rect">
            <a:avLst/>
          </a:prstGeom>
        </p:spPr>
      </p:pic>
      <p:pic>
        <p:nvPicPr>
          <p:cNvPr id="11" name="Image 10">
            <a:extLst>
              <a:ext uri="{FF2B5EF4-FFF2-40B4-BE49-F238E27FC236}">
                <a16:creationId xmlns:a16="http://schemas.microsoft.com/office/drawing/2014/main" id="{B2F40AE5-2501-EAF0-A5CC-69AED51B6D45}"/>
              </a:ext>
            </a:extLst>
          </p:cNvPr>
          <p:cNvPicPr>
            <a:picLocks noChangeAspect="1"/>
          </p:cNvPicPr>
          <p:nvPr/>
        </p:nvPicPr>
        <p:blipFill>
          <a:blip r:embed="rId4"/>
          <a:stretch>
            <a:fillRect/>
          </a:stretch>
        </p:blipFill>
        <p:spPr>
          <a:xfrm>
            <a:off x="945911" y="1889748"/>
            <a:ext cx="7762345" cy="3363999"/>
          </a:xfrm>
          <a:prstGeom prst="rect">
            <a:avLst/>
          </a:prstGeom>
        </p:spPr>
      </p:pic>
      <p:pic>
        <p:nvPicPr>
          <p:cNvPr id="12" name="Image 11">
            <a:extLst>
              <a:ext uri="{FF2B5EF4-FFF2-40B4-BE49-F238E27FC236}">
                <a16:creationId xmlns:a16="http://schemas.microsoft.com/office/drawing/2014/main" id="{8711C818-8FBF-A4C8-CC6E-8FDCE6DB18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6072" y="5826882"/>
            <a:ext cx="571296" cy="563563"/>
          </a:xfrm>
          <a:prstGeom prst="rect">
            <a:avLst/>
          </a:prstGeom>
        </p:spPr>
      </p:pic>
      <p:pic>
        <p:nvPicPr>
          <p:cNvPr id="2" name="Image 1">
            <a:extLst>
              <a:ext uri="{FF2B5EF4-FFF2-40B4-BE49-F238E27FC236}">
                <a16:creationId xmlns:a16="http://schemas.microsoft.com/office/drawing/2014/main" id="{904B86FB-9C65-F977-36D8-220CC52636DE}"/>
              </a:ext>
            </a:extLst>
          </p:cNvPr>
          <p:cNvPicPr>
            <a:picLocks noChangeAspect="1"/>
          </p:cNvPicPr>
          <p:nvPr/>
        </p:nvPicPr>
        <p:blipFill>
          <a:blip r:embed="rId6"/>
          <a:stretch>
            <a:fillRect/>
          </a:stretch>
        </p:blipFill>
        <p:spPr>
          <a:xfrm>
            <a:off x="1147668" y="5805263"/>
            <a:ext cx="583970" cy="578071"/>
          </a:xfrm>
          <a:prstGeom prst="rect">
            <a:avLst/>
          </a:prstGeom>
        </p:spPr>
      </p:pic>
    </p:spTree>
    <p:extLst>
      <p:ext uri="{BB962C8B-B14F-4D97-AF65-F5344CB8AC3E}">
        <p14:creationId xmlns:p14="http://schemas.microsoft.com/office/powerpoint/2010/main" val="152097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3608" y="991535"/>
            <a:ext cx="8679094" cy="3363999"/>
          </a:xfrm>
        </p:spPr>
        <p:txBody>
          <a:bodyPr>
            <a:normAutofit/>
          </a:bodyPr>
          <a:lstStyle/>
          <a:p>
            <a:r>
              <a:rPr lang="fr-FR" b="1" dirty="0">
                <a:solidFill>
                  <a:srgbClr val="B97D00"/>
                </a:solidFill>
              </a:rPr>
              <a:t>Avec de la variabilité</a:t>
            </a:r>
            <a:endParaRPr lang="fr-FR" b="1" dirty="0"/>
          </a:p>
        </p:txBody>
      </p:sp>
      <p:sp>
        <p:nvSpPr>
          <p:cNvPr id="5" name="Espace réservé du texte 4"/>
          <p:cNvSpPr>
            <a:spLocks noGrp="1"/>
          </p:cNvSpPr>
          <p:nvPr>
            <p:ph type="body" sz="quarter" idx="15"/>
          </p:nvPr>
        </p:nvSpPr>
        <p:spPr/>
        <p:txBody>
          <a:bodyPr/>
          <a:lstStyle/>
          <a:p>
            <a:endParaRPr lang="fr-FR"/>
          </a:p>
        </p:txBody>
      </p:sp>
      <p:pic>
        <p:nvPicPr>
          <p:cNvPr id="9" name="Image 8">
            <a:extLst>
              <a:ext uri="{FF2B5EF4-FFF2-40B4-BE49-F238E27FC236}">
                <a16:creationId xmlns:a16="http://schemas.microsoft.com/office/drawing/2014/main" id="{7D1BB776-F90D-2895-09DE-D686A0AA599D}"/>
              </a:ext>
            </a:extLst>
          </p:cNvPr>
          <p:cNvPicPr>
            <a:picLocks noChangeAspect="1"/>
          </p:cNvPicPr>
          <p:nvPr/>
        </p:nvPicPr>
        <p:blipFill>
          <a:blip r:embed="rId2"/>
          <a:stretch>
            <a:fillRect/>
          </a:stretch>
        </p:blipFill>
        <p:spPr>
          <a:xfrm>
            <a:off x="3398015" y="6100374"/>
            <a:ext cx="885953" cy="280954"/>
          </a:xfrm>
          <a:prstGeom prst="rect">
            <a:avLst/>
          </a:prstGeom>
        </p:spPr>
      </p:pic>
      <p:pic>
        <p:nvPicPr>
          <p:cNvPr id="10" name="Image 9">
            <a:extLst>
              <a:ext uri="{FF2B5EF4-FFF2-40B4-BE49-F238E27FC236}">
                <a16:creationId xmlns:a16="http://schemas.microsoft.com/office/drawing/2014/main" id="{0E1799DA-8974-8656-7489-E985451D15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7565" y="5876779"/>
            <a:ext cx="920299" cy="500141"/>
          </a:xfrm>
          <a:prstGeom prst="rect">
            <a:avLst/>
          </a:prstGeom>
        </p:spPr>
      </p:pic>
      <p:pic>
        <p:nvPicPr>
          <p:cNvPr id="7" name="Image 6">
            <a:extLst>
              <a:ext uri="{FF2B5EF4-FFF2-40B4-BE49-F238E27FC236}">
                <a16:creationId xmlns:a16="http://schemas.microsoft.com/office/drawing/2014/main" id="{E5D99AAC-1DB4-CC65-1C5D-D811A3E53351}"/>
              </a:ext>
            </a:extLst>
          </p:cNvPr>
          <p:cNvPicPr>
            <a:picLocks noChangeAspect="1"/>
          </p:cNvPicPr>
          <p:nvPr/>
        </p:nvPicPr>
        <p:blipFill>
          <a:blip r:embed="rId4"/>
          <a:stretch>
            <a:fillRect/>
          </a:stretch>
        </p:blipFill>
        <p:spPr>
          <a:xfrm>
            <a:off x="549419" y="1853519"/>
            <a:ext cx="8007373" cy="3651941"/>
          </a:xfrm>
          <a:prstGeom prst="rect">
            <a:avLst/>
          </a:prstGeom>
        </p:spPr>
      </p:pic>
      <p:pic>
        <p:nvPicPr>
          <p:cNvPr id="12" name="Image 11">
            <a:extLst>
              <a:ext uri="{FF2B5EF4-FFF2-40B4-BE49-F238E27FC236}">
                <a16:creationId xmlns:a16="http://schemas.microsoft.com/office/drawing/2014/main" id="{86548C18-075F-13BE-8060-1BD3A9C3CE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6072" y="5826882"/>
            <a:ext cx="571296" cy="563563"/>
          </a:xfrm>
          <a:prstGeom prst="rect">
            <a:avLst/>
          </a:prstGeom>
        </p:spPr>
      </p:pic>
      <p:pic>
        <p:nvPicPr>
          <p:cNvPr id="2" name="Image 1">
            <a:extLst>
              <a:ext uri="{FF2B5EF4-FFF2-40B4-BE49-F238E27FC236}">
                <a16:creationId xmlns:a16="http://schemas.microsoft.com/office/drawing/2014/main" id="{B2E2803F-656E-68C9-51B9-A99575D8F1F6}"/>
              </a:ext>
            </a:extLst>
          </p:cNvPr>
          <p:cNvPicPr>
            <a:picLocks noChangeAspect="1"/>
          </p:cNvPicPr>
          <p:nvPr/>
        </p:nvPicPr>
        <p:blipFill>
          <a:blip r:embed="rId6"/>
          <a:stretch>
            <a:fillRect/>
          </a:stretch>
        </p:blipFill>
        <p:spPr>
          <a:xfrm>
            <a:off x="1147668" y="5805263"/>
            <a:ext cx="583970" cy="578071"/>
          </a:xfrm>
          <a:prstGeom prst="rect">
            <a:avLst/>
          </a:prstGeom>
        </p:spPr>
      </p:pic>
    </p:spTree>
    <p:extLst>
      <p:ext uri="{BB962C8B-B14F-4D97-AF65-F5344CB8AC3E}">
        <p14:creationId xmlns:p14="http://schemas.microsoft.com/office/powerpoint/2010/main" val="40349079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43608" y="257808"/>
            <a:ext cx="7776864" cy="3363999"/>
          </a:xfrm>
        </p:spPr>
        <p:txBody>
          <a:bodyPr>
            <a:normAutofit/>
          </a:bodyPr>
          <a:lstStyle/>
          <a:p>
            <a:pPr marL="0" indent="0">
              <a:buNone/>
            </a:pPr>
            <a:r>
              <a:rPr lang="fr-FR" dirty="0">
                <a:solidFill>
                  <a:srgbClr val="B97D00"/>
                </a:solidFill>
              </a:rPr>
              <a:t>Une </a:t>
            </a:r>
            <a:r>
              <a:rPr lang="fr-FR" b="1" dirty="0">
                <a:solidFill>
                  <a:srgbClr val="B97D00"/>
                </a:solidFill>
              </a:rPr>
              <a:t>réduction de </a:t>
            </a:r>
            <a:r>
              <a:rPr lang="fr-FR" sz="2700" b="1" dirty="0">
                <a:solidFill>
                  <a:srgbClr val="B97D00"/>
                </a:solidFill>
              </a:rPr>
              <a:t>53 % </a:t>
            </a:r>
            <a:r>
              <a:rPr lang="fr-FR" b="1" dirty="0">
                <a:solidFill>
                  <a:srgbClr val="B97D00"/>
                </a:solidFill>
              </a:rPr>
              <a:t>de la surface des nécroses  </a:t>
            </a:r>
            <a:r>
              <a:rPr lang="fr-FR" dirty="0">
                <a:solidFill>
                  <a:schemeClr val="bg1">
                    <a:lumMod val="50000"/>
                  </a:schemeClr>
                </a:solidFill>
              </a:rPr>
              <a:t>sur la deuxième feuille (F2) à la floraison </a:t>
            </a:r>
            <a:endParaRPr lang="fr-FR" b="1" dirty="0"/>
          </a:p>
        </p:txBody>
      </p:sp>
      <p:sp>
        <p:nvSpPr>
          <p:cNvPr id="5" name="Espace réservé du texte 4"/>
          <p:cNvSpPr>
            <a:spLocks noGrp="1"/>
          </p:cNvSpPr>
          <p:nvPr>
            <p:ph type="body" sz="quarter" idx="15"/>
          </p:nvPr>
        </p:nvSpPr>
        <p:spPr/>
        <p:txBody>
          <a:bodyPr/>
          <a:lstStyle/>
          <a:p>
            <a:endParaRPr lang="fr-FR"/>
          </a:p>
        </p:txBody>
      </p:sp>
      <p:pic>
        <p:nvPicPr>
          <p:cNvPr id="9" name="Image 8">
            <a:extLst>
              <a:ext uri="{FF2B5EF4-FFF2-40B4-BE49-F238E27FC236}">
                <a16:creationId xmlns:a16="http://schemas.microsoft.com/office/drawing/2014/main" id="{7D1BB776-F90D-2895-09DE-D686A0AA599D}"/>
              </a:ext>
            </a:extLst>
          </p:cNvPr>
          <p:cNvPicPr>
            <a:picLocks noChangeAspect="1"/>
          </p:cNvPicPr>
          <p:nvPr/>
        </p:nvPicPr>
        <p:blipFill>
          <a:blip r:embed="rId2"/>
          <a:stretch>
            <a:fillRect/>
          </a:stretch>
        </p:blipFill>
        <p:spPr>
          <a:xfrm>
            <a:off x="3614039" y="6093296"/>
            <a:ext cx="885953" cy="280954"/>
          </a:xfrm>
          <a:prstGeom prst="rect">
            <a:avLst/>
          </a:prstGeom>
        </p:spPr>
      </p:pic>
      <p:pic>
        <p:nvPicPr>
          <p:cNvPr id="10" name="Image 9">
            <a:extLst>
              <a:ext uri="{FF2B5EF4-FFF2-40B4-BE49-F238E27FC236}">
                <a16:creationId xmlns:a16="http://schemas.microsoft.com/office/drawing/2014/main" id="{0E1799DA-8974-8656-7489-E985451D15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7794" y="5733256"/>
            <a:ext cx="1206094" cy="655458"/>
          </a:xfrm>
          <a:prstGeom prst="rect">
            <a:avLst/>
          </a:prstGeom>
        </p:spPr>
      </p:pic>
      <p:pic>
        <p:nvPicPr>
          <p:cNvPr id="11" name="Image 10">
            <a:extLst>
              <a:ext uri="{FF2B5EF4-FFF2-40B4-BE49-F238E27FC236}">
                <a16:creationId xmlns:a16="http://schemas.microsoft.com/office/drawing/2014/main" id="{38BDC643-F819-A290-9638-778333200FFF}"/>
              </a:ext>
            </a:extLst>
          </p:cNvPr>
          <p:cNvPicPr>
            <a:picLocks noChangeAspect="1"/>
          </p:cNvPicPr>
          <p:nvPr/>
        </p:nvPicPr>
        <p:blipFill>
          <a:blip r:embed="rId4"/>
          <a:stretch>
            <a:fillRect/>
          </a:stretch>
        </p:blipFill>
        <p:spPr>
          <a:xfrm>
            <a:off x="1156899" y="1833095"/>
            <a:ext cx="7637907" cy="3811451"/>
          </a:xfrm>
          <a:prstGeom prst="rect">
            <a:avLst/>
          </a:prstGeom>
        </p:spPr>
      </p:pic>
      <p:pic>
        <p:nvPicPr>
          <p:cNvPr id="12" name="Image 11">
            <a:extLst>
              <a:ext uri="{FF2B5EF4-FFF2-40B4-BE49-F238E27FC236}">
                <a16:creationId xmlns:a16="http://schemas.microsoft.com/office/drawing/2014/main" id="{C9790958-47F7-FD47-8C5F-037A9B1CE4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6072" y="5826882"/>
            <a:ext cx="571296" cy="563563"/>
          </a:xfrm>
          <a:prstGeom prst="rect">
            <a:avLst/>
          </a:prstGeom>
        </p:spPr>
      </p:pic>
      <p:pic>
        <p:nvPicPr>
          <p:cNvPr id="2" name="Image 1">
            <a:extLst>
              <a:ext uri="{FF2B5EF4-FFF2-40B4-BE49-F238E27FC236}">
                <a16:creationId xmlns:a16="http://schemas.microsoft.com/office/drawing/2014/main" id="{1564834C-4E2D-B00F-2D62-6B1D91CC4FAC}"/>
              </a:ext>
            </a:extLst>
          </p:cNvPr>
          <p:cNvPicPr>
            <a:picLocks noChangeAspect="1"/>
          </p:cNvPicPr>
          <p:nvPr/>
        </p:nvPicPr>
        <p:blipFill>
          <a:blip r:embed="rId6"/>
          <a:stretch>
            <a:fillRect/>
          </a:stretch>
        </p:blipFill>
        <p:spPr>
          <a:xfrm>
            <a:off x="1147668" y="5805263"/>
            <a:ext cx="583970" cy="578071"/>
          </a:xfrm>
          <a:prstGeom prst="rect">
            <a:avLst/>
          </a:prstGeom>
        </p:spPr>
      </p:pic>
    </p:spTree>
    <p:extLst>
      <p:ext uri="{BB962C8B-B14F-4D97-AF65-F5344CB8AC3E}">
        <p14:creationId xmlns:p14="http://schemas.microsoft.com/office/powerpoint/2010/main" val="1279894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22"/>
          </p:nvPr>
        </p:nvSpPr>
        <p:spPr>
          <a:xfrm>
            <a:off x="1205173" y="1371110"/>
            <a:ext cx="7729930" cy="604245"/>
          </a:xfrm>
        </p:spPr>
        <p:txBody>
          <a:bodyPr/>
          <a:lstStyle/>
          <a:p>
            <a:r>
              <a:rPr lang="fr-FR" dirty="0">
                <a:solidFill>
                  <a:srgbClr val="B97D00"/>
                </a:solidFill>
              </a:rPr>
              <a:t>Une faible biomasse</a:t>
            </a:r>
            <a:br>
              <a:rPr lang="fr-FR" dirty="0"/>
            </a:br>
            <a:endParaRPr lang="fr-FR" dirty="0"/>
          </a:p>
        </p:txBody>
      </p:sp>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76" y="3637189"/>
            <a:ext cx="905494" cy="477656"/>
          </a:xfrm>
          <a:prstGeom prst="rect">
            <a:avLst/>
          </a:prstGeom>
        </p:spPr>
      </p:pic>
      <p:sp>
        <p:nvSpPr>
          <p:cNvPr id="11" name="Espace réservé du contenu 2">
            <a:extLst>
              <a:ext uri="{FF2B5EF4-FFF2-40B4-BE49-F238E27FC236}">
                <a16:creationId xmlns:a16="http://schemas.microsoft.com/office/drawing/2014/main" id="{A37F4553-C2EA-1ECB-6496-4BE882F456F0}"/>
              </a:ext>
            </a:extLst>
          </p:cNvPr>
          <p:cNvSpPr txBox="1">
            <a:spLocks/>
          </p:cNvSpPr>
          <p:nvPr/>
        </p:nvSpPr>
        <p:spPr>
          <a:xfrm>
            <a:off x="1455977" y="2336013"/>
            <a:ext cx="4299961" cy="33639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100" b="1" dirty="0">
                <a:solidFill>
                  <a:schemeClr val="bg1">
                    <a:lumMod val="50000"/>
                  </a:schemeClr>
                </a:solidFill>
              </a:rPr>
              <a:t>370 kg de matière sèche par hectare,</a:t>
            </a:r>
          </a:p>
          <a:p>
            <a:r>
              <a:rPr lang="fr-FR" sz="2100" b="1" dirty="0">
                <a:solidFill>
                  <a:schemeClr val="bg1">
                    <a:lumMod val="50000"/>
                  </a:schemeClr>
                </a:solidFill>
              </a:rPr>
              <a:t> 2 jours de pâturage par hectare pour 80 brebis </a:t>
            </a:r>
          </a:p>
          <a:p>
            <a:pPr marL="342900" indent="-342900">
              <a:buFontTx/>
              <a:buChar char="-"/>
            </a:pPr>
            <a:endParaRPr lang="fr-FR" sz="2100" dirty="0">
              <a:solidFill>
                <a:schemeClr val="bg1">
                  <a:lumMod val="50000"/>
                </a:schemeClr>
              </a:solidFill>
            </a:endParaRPr>
          </a:p>
          <a:p>
            <a:pPr marL="0" indent="0">
              <a:buNone/>
            </a:pPr>
            <a:endParaRPr lang="fr-FR" sz="2100" b="1" dirty="0"/>
          </a:p>
        </p:txBody>
      </p:sp>
      <p:pic>
        <p:nvPicPr>
          <p:cNvPr id="12" name="Image 11">
            <a:extLst>
              <a:ext uri="{FF2B5EF4-FFF2-40B4-BE49-F238E27FC236}">
                <a16:creationId xmlns:a16="http://schemas.microsoft.com/office/drawing/2014/main" id="{67326473-3AB9-EF66-7D81-C7A74AB5E9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34122" y="1975355"/>
            <a:ext cx="2790299" cy="1805488"/>
          </a:xfrm>
          <a:prstGeom prst="rect">
            <a:avLst/>
          </a:prstGeom>
        </p:spPr>
      </p:pic>
      <p:pic>
        <p:nvPicPr>
          <p:cNvPr id="6" name="Image 5">
            <a:extLst>
              <a:ext uri="{FF2B5EF4-FFF2-40B4-BE49-F238E27FC236}">
                <a16:creationId xmlns:a16="http://schemas.microsoft.com/office/drawing/2014/main" id="{9CC6551C-E40A-7962-B8D1-ADD01C5E33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76" y="2283302"/>
            <a:ext cx="905494" cy="937509"/>
          </a:xfrm>
          <a:prstGeom prst="rect">
            <a:avLst/>
          </a:prstGeom>
        </p:spPr>
      </p:pic>
      <p:pic>
        <p:nvPicPr>
          <p:cNvPr id="8" name="Image 7">
            <a:extLst>
              <a:ext uri="{FF2B5EF4-FFF2-40B4-BE49-F238E27FC236}">
                <a16:creationId xmlns:a16="http://schemas.microsoft.com/office/drawing/2014/main" id="{33A366F1-E64F-8F2B-DBB5-F923B4DE7795}"/>
              </a:ext>
            </a:extLst>
          </p:cNvPr>
          <p:cNvPicPr>
            <a:picLocks noChangeAspect="1"/>
          </p:cNvPicPr>
          <p:nvPr/>
        </p:nvPicPr>
        <p:blipFill>
          <a:blip r:embed="rId5"/>
          <a:stretch>
            <a:fillRect/>
          </a:stretch>
        </p:blipFill>
        <p:spPr>
          <a:xfrm>
            <a:off x="1201927" y="5762481"/>
            <a:ext cx="3849342" cy="596377"/>
          </a:xfrm>
          <a:prstGeom prst="rect">
            <a:avLst/>
          </a:prstGeom>
        </p:spPr>
      </p:pic>
      <p:pic>
        <p:nvPicPr>
          <p:cNvPr id="7" name="Image 6">
            <a:extLst>
              <a:ext uri="{FF2B5EF4-FFF2-40B4-BE49-F238E27FC236}">
                <a16:creationId xmlns:a16="http://schemas.microsoft.com/office/drawing/2014/main" id="{D8A1FD84-2B9D-70EC-803E-DB3381D58FAE}"/>
              </a:ext>
            </a:extLst>
          </p:cNvPr>
          <p:cNvPicPr>
            <a:picLocks noChangeAspect="1"/>
          </p:cNvPicPr>
          <p:nvPr/>
        </p:nvPicPr>
        <p:blipFill>
          <a:blip r:embed="rId6"/>
          <a:stretch>
            <a:fillRect/>
          </a:stretch>
        </p:blipFill>
        <p:spPr>
          <a:xfrm>
            <a:off x="1979712" y="5807274"/>
            <a:ext cx="511962" cy="506790"/>
          </a:xfrm>
          <a:prstGeom prst="rect">
            <a:avLst/>
          </a:prstGeom>
        </p:spPr>
      </p:pic>
    </p:spTree>
    <p:extLst>
      <p:ext uri="{BB962C8B-B14F-4D97-AF65-F5344CB8AC3E}">
        <p14:creationId xmlns:p14="http://schemas.microsoft.com/office/powerpoint/2010/main" val="4203544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134F41A2-ABC1-BC40-C89C-C934A2297083}"/>
              </a:ext>
            </a:extLst>
          </p:cNvPr>
          <p:cNvSpPr>
            <a:spLocks noGrp="1"/>
          </p:cNvSpPr>
          <p:nvPr>
            <p:ph type="body" sz="quarter" idx="19"/>
          </p:nvPr>
        </p:nvSpPr>
        <p:spPr/>
        <p:txBody>
          <a:bodyPr/>
          <a:lstStyle/>
          <a:p>
            <a:endParaRPr lang="fr-FR"/>
          </a:p>
        </p:txBody>
      </p:sp>
      <p:sp>
        <p:nvSpPr>
          <p:cNvPr id="5" name="Espace réservé du texte 4">
            <a:extLst>
              <a:ext uri="{FF2B5EF4-FFF2-40B4-BE49-F238E27FC236}">
                <a16:creationId xmlns:a16="http://schemas.microsoft.com/office/drawing/2014/main" id="{8D2FB6E9-F212-1364-2350-57EC03772547}"/>
              </a:ext>
            </a:extLst>
          </p:cNvPr>
          <p:cNvSpPr>
            <a:spLocks noGrp="1"/>
          </p:cNvSpPr>
          <p:nvPr>
            <p:ph type="body" sz="quarter" idx="22"/>
          </p:nvPr>
        </p:nvSpPr>
        <p:spPr/>
        <p:txBody>
          <a:bodyPr/>
          <a:lstStyle/>
          <a:p>
            <a:r>
              <a:rPr lang="fr-FR" sz="3600" dirty="0"/>
              <a:t>Colzas d’hiver : </a:t>
            </a:r>
            <a:r>
              <a:rPr lang="fr-FR" sz="2400" dirty="0"/>
              <a:t>peu d’intérêt pour la plante </a:t>
            </a:r>
            <a:r>
              <a:rPr lang="fr-FR" sz="3600" dirty="0"/>
              <a:t>	</a:t>
            </a:r>
            <a:r>
              <a:rPr lang="fr-FR" dirty="0"/>
              <a:t>			</a:t>
            </a:r>
          </a:p>
        </p:txBody>
      </p:sp>
      <p:pic>
        <p:nvPicPr>
          <p:cNvPr id="9" name="Image 8">
            <a:extLst>
              <a:ext uri="{FF2B5EF4-FFF2-40B4-BE49-F238E27FC236}">
                <a16:creationId xmlns:a16="http://schemas.microsoft.com/office/drawing/2014/main" id="{BDD23873-3E07-3802-53C7-5030BCD6B88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36935" y="4173907"/>
            <a:ext cx="918755" cy="422672"/>
          </a:xfrm>
          <a:prstGeom prst="rect">
            <a:avLst/>
          </a:prstGeom>
        </p:spPr>
      </p:pic>
      <p:pic>
        <p:nvPicPr>
          <p:cNvPr id="10" name="Image 9">
            <a:extLst>
              <a:ext uri="{FF2B5EF4-FFF2-40B4-BE49-F238E27FC236}">
                <a16:creationId xmlns:a16="http://schemas.microsoft.com/office/drawing/2014/main" id="{0757FAC8-3D47-989B-1ACC-04D5790A9099}"/>
              </a:ext>
            </a:extLst>
          </p:cNvPr>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p:blipFill>
        <p:spPr bwMode="auto">
          <a:xfrm>
            <a:off x="78613" y="4762512"/>
            <a:ext cx="1035401" cy="354115"/>
          </a:xfrm>
          <a:prstGeom prst="rect">
            <a:avLst/>
          </a:prstGeom>
          <a:ln>
            <a:noFill/>
          </a:ln>
          <a:extLst>
            <a:ext uri="{53640926-AAD7-44D8-BBD7-CCE9431645EC}">
              <a14:shadowObscured xmlns:a14="http://schemas.microsoft.com/office/drawing/2010/main"/>
            </a:ext>
          </a:extLst>
        </p:spPr>
      </p:pic>
      <p:pic>
        <p:nvPicPr>
          <p:cNvPr id="15" name="Image 14">
            <a:extLst>
              <a:ext uri="{FF2B5EF4-FFF2-40B4-BE49-F238E27FC236}">
                <a16:creationId xmlns:a16="http://schemas.microsoft.com/office/drawing/2014/main" id="{706A0511-6C10-1A9E-955C-87705E4468C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3870" y="5305532"/>
            <a:ext cx="984884" cy="187128"/>
          </a:xfrm>
          <a:prstGeom prst="rect">
            <a:avLst/>
          </a:prstGeom>
        </p:spPr>
      </p:pic>
      <p:pic>
        <p:nvPicPr>
          <p:cNvPr id="20" name="Image 19" descr="Une image contenant herbe, extérieur, mouton, champ&#10;&#10;Description générée automatiquement">
            <a:extLst>
              <a:ext uri="{FF2B5EF4-FFF2-40B4-BE49-F238E27FC236}">
                <a16:creationId xmlns:a16="http://schemas.microsoft.com/office/drawing/2014/main" id="{AD9288E5-3A60-CC5E-7662-D73A3696F60C}"/>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b="-1"/>
          <a:stretch/>
        </p:blipFill>
        <p:spPr>
          <a:xfrm flipH="1">
            <a:off x="2218871" y="1812758"/>
            <a:ext cx="3962881" cy="379052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1" name="ZoneTexte 20">
            <a:extLst>
              <a:ext uri="{FF2B5EF4-FFF2-40B4-BE49-F238E27FC236}">
                <a16:creationId xmlns:a16="http://schemas.microsoft.com/office/drawing/2014/main" id="{93A899DA-066B-EA7D-D061-41744DCB8777}"/>
              </a:ext>
            </a:extLst>
          </p:cNvPr>
          <p:cNvSpPr txBox="1"/>
          <p:nvPr/>
        </p:nvSpPr>
        <p:spPr>
          <a:xfrm>
            <a:off x="1335877" y="5400327"/>
            <a:ext cx="882994" cy="184666"/>
          </a:xfrm>
          <a:prstGeom prst="rect">
            <a:avLst/>
          </a:prstGeom>
          <a:noFill/>
        </p:spPr>
        <p:txBody>
          <a:bodyPr wrap="square" rtlCol="0">
            <a:spAutoFit/>
          </a:bodyPr>
          <a:lstStyle/>
          <a:p>
            <a:r>
              <a:rPr lang="fr-FR" sz="600" dirty="0">
                <a:solidFill>
                  <a:schemeClr val="bg1"/>
                </a:solidFill>
              </a:rPr>
              <a:t>Photo Aurore Baillet</a:t>
            </a:r>
          </a:p>
        </p:txBody>
      </p:sp>
      <p:pic>
        <p:nvPicPr>
          <p:cNvPr id="6" name="Image 5">
            <a:extLst>
              <a:ext uri="{FF2B5EF4-FFF2-40B4-BE49-F238E27FC236}">
                <a16:creationId xmlns:a16="http://schemas.microsoft.com/office/drawing/2014/main" id="{D467FC58-B822-A644-C7DE-33D90425B37E}"/>
              </a:ext>
            </a:extLst>
          </p:cNvPr>
          <p:cNvPicPr>
            <a:picLocks noChangeAspect="1"/>
          </p:cNvPicPr>
          <p:nvPr/>
        </p:nvPicPr>
        <p:blipFill>
          <a:blip r:embed="rId7"/>
          <a:stretch>
            <a:fillRect/>
          </a:stretch>
        </p:blipFill>
        <p:spPr>
          <a:xfrm>
            <a:off x="1147668" y="5805263"/>
            <a:ext cx="583970" cy="578071"/>
          </a:xfrm>
          <a:prstGeom prst="rect">
            <a:avLst/>
          </a:prstGeom>
        </p:spPr>
      </p:pic>
    </p:spTree>
    <p:extLst>
      <p:ext uri="{BB962C8B-B14F-4D97-AF65-F5344CB8AC3E}">
        <p14:creationId xmlns:p14="http://schemas.microsoft.com/office/powerpoint/2010/main" val="3073616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1B9558D5-3B3F-B2A4-1155-5CB887FFC721}"/>
              </a:ext>
            </a:extLst>
          </p:cNvPr>
          <p:cNvSpPr>
            <a:spLocks noGrp="1"/>
          </p:cNvSpPr>
          <p:nvPr>
            <p:ph type="body" sz="quarter" idx="19"/>
          </p:nvPr>
        </p:nvSpPr>
        <p:spPr/>
        <p:txBody>
          <a:bodyPr/>
          <a:lstStyle/>
          <a:p>
            <a:endParaRPr lang="fr-FR"/>
          </a:p>
        </p:txBody>
      </p:sp>
      <p:sp>
        <p:nvSpPr>
          <p:cNvPr id="5" name="Espace réservé du texte 4">
            <a:extLst>
              <a:ext uri="{FF2B5EF4-FFF2-40B4-BE49-F238E27FC236}">
                <a16:creationId xmlns:a16="http://schemas.microsoft.com/office/drawing/2014/main" id="{DAC0D52B-9439-D187-2484-B8F52EFEF170}"/>
              </a:ext>
            </a:extLst>
          </p:cNvPr>
          <p:cNvSpPr>
            <a:spLocks noGrp="1"/>
          </p:cNvSpPr>
          <p:nvPr>
            <p:ph type="body" sz="quarter" idx="22"/>
          </p:nvPr>
        </p:nvSpPr>
        <p:spPr/>
        <p:txBody>
          <a:bodyPr/>
          <a:lstStyle/>
          <a:p>
            <a:pPr>
              <a:lnSpc>
                <a:spcPts val="2250"/>
              </a:lnSpc>
              <a:spcBef>
                <a:spcPts val="0"/>
              </a:spcBef>
            </a:pPr>
            <a:r>
              <a:rPr lang="fr-FR" sz="2400" dirty="0"/>
              <a:t>Pâturer un colza sans perdre de rendement : c’est possible </a:t>
            </a:r>
            <a:br>
              <a:rPr lang="fr-FR" sz="2400" dirty="0"/>
            </a:br>
            <a:r>
              <a:rPr lang="fr-FR" sz="2400" u="sng" dirty="0"/>
              <a:t>à condition de…</a:t>
            </a:r>
          </a:p>
          <a:p>
            <a:pPr>
              <a:lnSpc>
                <a:spcPts val="2250"/>
              </a:lnSpc>
              <a:spcBef>
                <a:spcPts val="0"/>
              </a:spcBef>
            </a:pPr>
            <a:endParaRPr lang="fr-FR" sz="2400" u="sng" dirty="0"/>
          </a:p>
          <a:p>
            <a:pPr>
              <a:lnSpc>
                <a:spcPts val="2250"/>
              </a:lnSpc>
              <a:spcBef>
                <a:spcPts val="0"/>
              </a:spcBef>
            </a:pPr>
            <a:r>
              <a:rPr lang="fr-FR" sz="2400" b="0" dirty="0">
                <a:solidFill>
                  <a:schemeClr val="tx1"/>
                </a:solidFill>
              </a:rPr>
              <a:t>1. Des colzas robustes, bien développés et parfaitement enracinés :  </a:t>
            </a:r>
            <a:r>
              <a:rPr lang="fr-FR" sz="2400" dirty="0">
                <a:solidFill>
                  <a:schemeClr val="tx1"/>
                </a:solidFill>
              </a:rPr>
              <a:t>novembre ou décembre </a:t>
            </a:r>
          </a:p>
          <a:p>
            <a:pPr marL="457200" indent="-457200">
              <a:lnSpc>
                <a:spcPts val="2250"/>
              </a:lnSpc>
              <a:spcBef>
                <a:spcPts val="0"/>
              </a:spcBef>
              <a:buAutoNum type="arabicPeriod"/>
            </a:pPr>
            <a:endParaRPr lang="fr-FR" sz="2400" u="sng" dirty="0"/>
          </a:p>
          <a:p>
            <a:pPr>
              <a:lnSpc>
                <a:spcPts val="2250"/>
              </a:lnSpc>
              <a:spcBef>
                <a:spcPts val="0"/>
              </a:spcBef>
            </a:pPr>
            <a:r>
              <a:rPr lang="fr-FR" sz="2400" b="0" dirty="0">
                <a:solidFill>
                  <a:schemeClr val="tx1"/>
                </a:solidFill>
              </a:rPr>
              <a:t>2. </a:t>
            </a:r>
            <a:r>
              <a:rPr lang="fr-FR" sz="2400" dirty="0">
                <a:solidFill>
                  <a:schemeClr val="tx1"/>
                </a:solidFill>
              </a:rPr>
              <a:t>Surveiller la parcelle de très près </a:t>
            </a:r>
            <a:r>
              <a:rPr lang="fr-FR" sz="2400" b="0" dirty="0">
                <a:solidFill>
                  <a:schemeClr val="tx1"/>
                </a:solidFill>
              </a:rPr>
              <a:t>en l’arpentant quotidiennement</a:t>
            </a:r>
            <a:endParaRPr lang="fr-FR" sz="2400" u="sng" dirty="0"/>
          </a:p>
          <a:p>
            <a:pPr>
              <a:lnSpc>
                <a:spcPts val="2250"/>
              </a:lnSpc>
              <a:spcBef>
                <a:spcPts val="0"/>
              </a:spcBef>
            </a:pPr>
            <a:endParaRPr lang="fr-FR" sz="2400" u="sng" dirty="0"/>
          </a:p>
          <a:p>
            <a:pPr>
              <a:lnSpc>
                <a:spcPts val="2250"/>
              </a:lnSpc>
              <a:spcBef>
                <a:spcPts val="0"/>
              </a:spcBef>
            </a:pPr>
            <a:r>
              <a:rPr lang="fr-FR" sz="2400" u="sng" dirty="0"/>
              <a:t>    </a:t>
            </a:r>
          </a:p>
          <a:p>
            <a:pPr>
              <a:lnSpc>
                <a:spcPts val="2250"/>
              </a:lnSpc>
              <a:spcBef>
                <a:spcPts val="0"/>
              </a:spcBef>
            </a:pPr>
            <a:endParaRPr lang="fr-FR" sz="2400" u="sng" dirty="0"/>
          </a:p>
          <a:p>
            <a:pPr>
              <a:lnSpc>
                <a:spcPts val="2250"/>
              </a:lnSpc>
              <a:spcBef>
                <a:spcPts val="0"/>
              </a:spcBef>
            </a:pPr>
            <a:endParaRPr lang="fr-FR" sz="2400" u="sng" dirty="0"/>
          </a:p>
          <a:p>
            <a:pPr>
              <a:lnSpc>
                <a:spcPts val="2250"/>
              </a:lnSpc>
              <a:spcBef>
                <a:spcPts val="0"/>
              </a:spcBef>
            </a:pPr>
            <a:endParaRPr lang="fr-FR" sz="2400" u="sng" dirty="0"/>
          </a:p>
          <a:p>
            <a:pPr>
              <a:lnSpc>
                <a:spcPts val="2250"/>
              </a:lnSpc>
              <a:spcBef>
                <a:spcPts val="0"/>
              </a:spcBef>
            </a:pPr>
            <a:r>
              <a:rPr lang="fr-FR" sz="2400" u="sng" dirty="0"/>
              <a:t> </a:t>
            </a:r>
          </a:p>
          <a:p>
            <a:pPr>
              <a:lnSpc>
                <a:spcPts val="2250"/>
              </a:lnSpc>
              <a:spcBef>
                <a:spcPts val="0"/>
              </a:spcBef>
            </a:pPr>
            <a:endParaRPr lang="fr-FR" sz="2400" u="sng" dirty="0"/>
          </a:p>
          <a:p>
            <a:pPr>
              <a:lnSpc>
                <a:spcPts val="2250"/>
              </a:lnSpc>
              <a:spcBef>
                <a:spcPts val="0"/>
              </a:spcBef>
            </a:pPr>
            <a:endParaRPr lang="fr-FR" sz="2400" u="sng" dirty="0"/>
          </a:p>
          <a:p>
            <a:pPr>
              <a:lnSpc>
                <a:spcPts val="2250"/>
              </a:lnSpc>
              <a:spcBef>
                <a:spcPts val="0"/>
              </a:spcBef>
            </a:pPr>
            <a:endParaRPr lang="fr-FR" sz="2400" u="sng" dirty="0"/>
          </a:p>
        </p:txBody>
      </p:sp>
      <p:pic>
        <p:nvPicPr>
          <p:cNvPr id="8" name="Image 7">
            <a:extLst>
              <a:ext uri="{FF2B5EF4-FFF2-40B4-BE49-F238E27FC236}">
                <a16:creationId xmlns:a16="http://schemas.microsoft.com/office/drawing/2014/main" id="{56C5A8E2-372A-C2EE-8AF6-ECDB0D80E6F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9571" y="4180807"/>
            <a:ext cx="918755" cy="422672"/>
          </a:xfrm>
          <a:prstGeom prst="rect">
            <a:avLst/>
          </a:prstGeom>
        </p:spPr>
      </p:pic>
      <p:pic>
        <p:nvPicPr>
          <p:cNvPr id="9" name="Image 8">
            <a:extLst>
              <a:ext uri="{FF2B5EF4-FFF2-40B4-BE49-F238E27FC236}">
                <a16:creationId xmlns:a16="http://schemas.microsoft.com/office/drawing/2014/main" id="{F16BE896-C900-F419-4348-5D85E0EC75B4}"/>
              </a:ext>
            </a:extLst>
          </p:cNvPr>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p:blipFill>
        <p:spPr bwMode="auto">
          <a:xfrm>
            <a:off x="159011" y="4704736"/>
            <a:ext cx="1035401" cy="354115"/>
          </a:xfrm>
          <a:prstGeom prst="rect">
            <a:avLst/>
          </a:prstGeom>
          <a:ln>
            <a:noFill/>
          </a:ln>
          <a:extLst>
            <a:ext uri="{53640926-AAD7-44D8-BBD7-CCE9431645EC}">
              <a14:shadowObscured xmlns:a14="http://schemas.microsoft.com/office/drawing/2010/main"/>
            </a:ext>
          </a:extLst>
        </p:spPr>
      </p:pic>
      <p:pic>
        <p:nvPicPr>
          <p:cNvPr id="10" name="Image 9">
            <a:extLst>
              <a:ext uri="{FF2B5EF4-FFF2-40B4-BE49-F238E27FC236}">
                <a16:creationId xmlns:a16="http://schemas.microsoft.com/office/drawing/2014/main" id="{3BC68A81-9532-4317-C5CE-924581EAF45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7608" y="5160108"/>
            <a:ext cx="984884" cy="187128"/>
          </a:xfrm>
          <a:prstGeom prst="rect">
            <a:avLst/>
          </a:prstGeom>
        </p:spPr>
      </p:pic>
      <p:pic>
        <p:nvPicPr>
          <p:cNvPr id="22" name="Image 21" descr="Une image contenant plein air, sol, herbe, pythium&#10;&#10;Description générée automatiquement">
            <a:extLst>
              <a:ext uri="{FF2B5EF4-FFF2-40B4-BE49-F238E27FC236}">
                <a16:creationId xmlns:a16="http://schemas.microsoft.com/office/drawing/2014/main" id="{C0A39391-6321-FCB0-1AE7-20B0305D37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6468" y="3458406"/>
            <a:ext cx="2806778" cy="1867473"/>
          </a:xfrm>
          <a:prstGeom prst="rect">
            <a:avLst/>
          </a:prstGeom>
        </p:spPr>
      </p:pic>
      <p:pic>
        <p:nvPicPr>
          <p:cNvPr id="24" name="Image 23" descr="Une image contenant plein air, herbe, plante, terrain&#10;&#10;Description générée automatiquement">
            <a:extLst>
              <a:ext uri="{FF2B5EF4-FFF2-40B4-BE49-F238E27FC236}">
                <a16:creationId xmlns:a16="http://schemas.microsoft.com/office/drawing/2014/main" id="{1112E466-332F-E01A-7AC7-2154000E4E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36095" y="3429000"/>
            <a:ext cx="2883075" cy="1918236"/>
          </a:xfrm>
          <a:prstGeom prst="rect">
            <a:avLst/>
          </a:prstGeom>
        </p:spPr>
      </p:pic>
      <p:sp>
        <p:nvSpPr>
          <p:cNvPr id="25" name="Rectangle 24">
            <a:extLst>
              <a:ext uri="{FF2B5EF4-FFF2-40B4-BE49-F238E27FC236}">
                <a16:creationId xmlns:a16="http://schemas.microsoft.com/office/drawing/2014/main" id="{A024CA90-E851-B7CD-881E-7DACFE99B120}"/>
              </a:ext>
            </a:extLst>
          </p:cNvPr>
          <p:cNvSpPr/>
          <p:nvPr/>
        </p:nvSpPr>
        <p:spPr>
          <a:xfrm>
            <a:off x="5977532" y="3625109"/>
            <a:ext cx="1800200" cy="53578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a:t>Pâturage correct</a:t>
            </a:r>
          </a:p>
        </p:txBody>
      </p:sp>
      <p:sp>
        <p:nvSpPr>
          <p:cNvPr id="26" name="Rectangle 25">
            <a:extLst>
              <a:ext uri="{FF2B5EF4-FFF2-40B4-BE49-F238E27FC236}">
                <a16:creationId xmlns:a16="http://schemas.microsoft.com/office/drawing/2014/main" id="{5BD5D9EA-774A-9E85-619E-AE4F35F21B7C}"/>
              </a:ext>
            </a:extLst>
          </p:cNvPr>
          <p:cNvSpPr/>
          <p:nvPr/>
        </p:nvSpPr>
        <p:spPr>
          <a:xfrm>
            <a:off x="2483769" y="3645024"/>
            <a:ext cx="2410888" cy="535783"/>
          </a:xfrm>
          <a:prstGeom prst="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fr-FR" dirty="0"/>
              <a:t>Le cœur de la plante a été consommé</a:t>
            </a:r>
          </a:p>
        </p:txBody>
      </p:sp>
      <p:pic>
        <p:nvPicPr>
          <p:cNvPr id="6" name="Image 5">
            <a:extLst>
              <a:ext uri="{FF2B5EF4-FFF2-40B4-BE49-F238E27FC236}">
                <a16:creationId xmlns:a16="http://schemas.microsoft.com/office/drawing/2014/main" id="{EDA9E0A9-4B81-E5DE-6C0B-69EBC68EB865}"/>
              </a:ext>
            </a:extLst>
          </p:cNvPr>
          <p:cNvPicPr>
            <a:picLocks noChangeAspect="1"/>
          </p:cNvPicPr>
          <p:nvPr/>
        </p:nvPicPr>
        <p:blipFill>
          <a:blip r:embed="rId8"/>
          <a:stretch>
            <a:fillRect/>
          </a:stretch>
        </p:blipFill>
        <p:spPr>
          <a:xfrm>
            <a:off x="1147668" y="5805263"/>
            <a:ext cx="583970" cy="578071"/>
          </a:xfrm>
          <a:prstGeom prst="rect">
            <a:avLst/>
          </a:prstGeom>
        </p:spPr>
      </p:pic>
    </p:spTree>
    <p:extLst>
      <p:ext uri="{BB962C8B-B14F-4D97-AF65-F5344CB8AC3E}">
        <p14:creationId xmlns:p14="http://schemas.microsoft.com/office/powerpoint/2010/main" val="3813727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1B9558D5-3B3F-B2A4-1155-5CB887FFC721}"/>
              </a:ext>
            </a:extLst>
          </p:cNvPr>
          <p:cNvSpPr>
            <a:spLocks noGrp="1"/>
          </p:cNvSpPr>
          <p:nvPr>
            <p:ph type="body" sz="quarter" idx="19"/>
          </p:nvPr>
        </p:nvSpPr>
        <p:spPr/>
        <p:txBody>
          <a:bodyPr/>
          <a:lstStyle/>
          <a:p>
            <a:endParaRPr lang="fr-FR"/>
          </a:p>
        </p:txBody>
      </p:sp>
      <p:sp>
        <p:nvSpPr>
          <p:cNvPr id="5" name="Espace réservé du texte 4">
            <a:extLst>
              <a:ext uri="{FF2B5EF4-FFF2-40B4-BE49-F238E27FC236}">
                <a16:creationId xmlns:a16="http://schemas.microsoft.com/office/drawing/2014/main" id="{DAC0D52B-9439-D187-2484-B8F52EFEF170}"/>
              </a:ext>
            </a:extLst>
          </p:cNvPr>
          <p:cNvSpPr>
            <a:spLocks noGrp="1"/>
          </p:cNvSpPr>
          <p:nvPr>
            <p:ph type="body" sz="quarter" idx="22"/>
          </p:nvPr>
        </p:nvSpPr>
        <p:spPr/>
        <p:txBody>
          <a:bodyPr/>
          <a:lstStyle/>
          <a:p>
            <a:pPr>
              <a:lnSpc>
                <a:spcPts val="2250"/>
              </a:lnSpc>
              <a:spcBef>
                <a:spcPts val="0"/>
              </a:spcBef>
            </a:pPr>
            <a:r>
              <a:rPr lang="fr-FR" sz="2400" dirty="0"/>
              <a:t>Pâturer un colza sans perdre de rendement : c’est possible </a:t>
            </a:r>
            <a:br>
              <a:rPr lang="fr-FR" sz="2400" dirty="0"/>
            </a:br>
            <a:r>
              <a:rPr lang="fr-FR" sz="2400" u="sng" dirty="0"/>
              <a:t>à condition de…</a:t>
            </a:r>
          </a:p>
          <a:p>
            <a:pPr>
              <a:lnSpc>
                <a:spcPts val="2250"/>
              </a:lnSpc>
              <a:spcBef>
                <a:spcPts val="0"/>
              </a:spcBef>
            </a:pPr>
            <a:endParaRPr lang="fr-FR" sz="2400" u="sng" dirty="0"/>
          </a:p>
          <a:p>
            <a:pPr>
              <a:lnSpc>
                <a:spcPts val="2250"/>
              </a:lnSpc>
              <a:spcBef>
                <a:spcPts val="0"/>
              </a:spcBef>
            </a:pPr>
            <a:endParaRPr lang="fr-FR" sz="2400" u="sng" dirty="0"/>
          </a:p>
          <a:p>
            <a:pPr>
              <a:lnSpc>
                <a:spcPts val="2250"/>
              </a:lnSpc>
              <a:spcBef>
                <a:spcPts val="0"/>
              </a:spcBef>
            </a:pPr>
            <a:r>
              <a:rPr lang="fr-FR" sz="2400" b="0" dirty="0">
                <a:solidFill>
                  <a:schemeClr val="tx1"/>
                </a:solidFill>
              </a:rPr>
              <a:t>3. Eviter le pâturage en </a:t>
            </a:r>
            <a:r>
              <a:rPr lang="fr-FR" sz="2400" dirty="0">
                <a:solidFill>
                  <a:schemeClr val="tx1"/>
                </a:solidFill>
              </a:rPr>
              <a:t>conditions humides </a:t>
            </a:r>
            <a:r>
              <a:rPr lang="fr-FR" sz="2400" b="0" dirty="0">
                <a:solidFill>
                  <a:schemeClr val="tx1"/>
                </a:solidFill>
              </a:rPr>
              <a:t>et dans les sols hydromorphes</a:t>
            </a:r>
          </a:p>
          <a:p>
            <a:pPr>
              <a:lnSpc>
                <a:spcPts val="2250"/>
              </a:lnSpc>
              <a:spcBef>
                <a:spcPts val="0"/>
              </a:spcBef>
            </a:pPr>
            <a:endParaRPr lang="fr-FR" sz="2400" b="0" dirty="0">
              <a:solidFill>
                <a:schemeClr val="tx1"/>
              </a:solidFill>
            </a:endParaRPr>
          </a:p>
          <a:p>
            <a:pPr>
              <a:lnSpc>
                <a:spcPts val="2250"/>
              </a:lnSpc>
              <a:spcBef>
                <a:spcPts val="0"/>
              </a:spcBef>
            </a:pPr>
            <a:endParaRPr lang="fr-FR" sz="2400" b="0" dirty="0">
              <a:solidFill>
                <a:schemeClr val="tx1"/>
              </a:solidFill>
            </a:endParaRPr>
          </a:p>
          <a:p>
            <a:pPr>
              <a:lnSpc>
                <a:spcPts val="2250"/>
              </a:lnSpc>
              <a:spcBef>
                <a:spcPts val="0"/>
              </a:spcBef>
            </a:pPr>
            <a:endParaRPr lang="fr-FR" sz="2400" b="0" dirty="0">
              <a:solidFill>
                <a:schemeClr val="tx1"/>
              </a:solidFill>
            </a:endParaRPr>
          </a:p>
          <a:p>
            <a:pPr>
              <a:lnSpc>
                <a:spcPts val="2250"/>
              </a:lnSpc>
              <a:spcBef>
                <a:spcPts val="0"/>
              </a:spcBef>
            </a:pPr>
            <a:endParaRPr lang="fr-FR" sz="2400" b="0" dirty="0">
              <a:solidFill>
                <a:schemeClr val="tx1"/>
              </a:solidFill>
            </a:endParaRPr>
          </a:p>
          <a:p>
            <a:pPr>
              <a:lnSpc>
                <a:spcPts val="2250"/>
              </a:lnSpc>
              <a:spcBef>
                <a:spcPts val="0"/>
              </a:spcBef>
            </a:pPr>
            <a:endParaRPr lang="fr-FR" sz="2400" b="0" dirty="0">
              <a:solidFill>
                <a:schemeClr val="tx1"/>
              </a:solidFill>
            </a:endParaRPr>
          </a:p>
          <a:p>
            <a:pPr>
              <a:lnSpc>
                <a:spcPts val="2250"/>
              </a:lnSpc>
              <a:spcBef>
                <a:spcPts val="0"/>
              </a:spcBef>
            </a:pPr>
            <a:endParaRPr lang="fr-FR" sz="2400" b="0" dirty="0">
              <a:solidFill>
                <a:schemeClr val="tx1"/>
              </a:solidFill>
            </a:endParaRPr>
          </a:p>
          <a:p>
            <a:pPr>
              <a:lnSpc>
                <a:spcPts val="2250"/>
              </a:lnSpc>
              <a:spcBef>
                <a:spcPts val="0"/>
              </a:spcBef>
            </a:pPr>
            <a:endParaRPr lang="fr-FR" sz="2400" b="0" dirty="0">
              <a:solidFill>
                <a:schemeClr val="tx1"/>
              </a:solidFill>
            </a:endParaRPr>
          </a:p>
          <a:p>
            <a:pPr>
              <a:lnSpc>
                <a:spcPts val="2250"/>
              </a:lnSpc>
              <a:spcBef>
                <a:spcPts val="0"/>
              </a:spcBef>
            </a:pPr>
            <a:r>
              <a:rPr lang="fr-FR" sz="2400" b="0" dirty="0">
                <a:solidFill>
                  <a:schemeClr val="tx1"/>
                </a:solidFill>
              </a:rPr>
              <a:t>4. Eviter le pâturage de colzas très infestés par les </a:t>
            </a:r>
            <a:r>
              <a:rPr lang="fr-FR" sz="2400" dirty="0">
                <a:solidFill>
                  <a:schemeClr val="tx1"/>
                </a:solidFill>
              </a:rPr>
              <a:t>larves d’altises </a:t>
            </a:r>
          </a:p>
        </p:txBody>
      </p:sp>
      <p:pic>
        <p:nvPicPr>
          <p:cNvPr id="8" name="Image 7">
            <a:extLst>
              <a:ext uri="{FF2B5EF4-FFF2-40B4-BE49-F238E27FC236}">
                <a16:creationId xmlns:a16="http://schemas.microsoft.com/office/drawing/2014/main" id="{56C5A8E2-372A-C2EE-8AF6-ECDB0D80E6F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9571" y="4180807"/>
            <a:ext cx="918755" cy="422672"/>
          </a:xfrm>
          <a:prstGeom prst="rect">
            <a:avLst/>
          </a:prstGeom>
        </p:spPr>
      </p:pic>
      <p:pic>
        <p:nvPicPr>
          <p:cNvPr id="9" name="Image 8">
            <a:extLst>
              <a:ext uri="{FF2B5EF4-FFF2-40B4-BE49-F238E27FC236}">
                <a16:creationId xmlns:a16="http://schemas.microsoft.com/office/drawing/2014/main" id="{F16BE896-C900-F419-4348-5D85E0EC75B4}"/>
              </a:ext>
            </a:extLst>
          </p:cNvPr>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a:stretch/>
        </p:blipFill>
        <p:spPr bwMode="auto">
          <a:xfrm>
            <a:off x="159011" y="4704736"/>
            <a:ext cx="1035401" cy="354115"/>
          </a:xfrm>
          <a:prstGeom prst="rect">
            <a:avLst/>
          </a:prstGeom>
          <a:ln>
            <a:noFill/>
          </a:ln>
          <a:extLst>
            <a:ext uri="{53640926-AAD7-44D8-BBD7-CCE9431645EC}">
              <a14:shadowObscured xmlns:a14="http://schemas.microsoft.com/office/drawing/2010/main"/>
            </a:ext>
          </a:extLst>
        </p:spPr>
      </p:pic>
      <p:pic>
        <p:nvPicPr>
          <p:cNvPr id="10" name="Image 9">
            <a:extLst>
              <a:ext uri="{FF2B5EF4-FFF2-40B4-BE49-F238E27FC236}">
                <a16:creationId xmlns:a16="http://schemas.microsoft.com/office/drawing/2014/main" id="{3BC68A81-9532-4317-C5CE-924581EAF45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7608" y="5160108"/>
            <a:ext cx="984884" cy="187128"/>
          </a:xfrm>
          <a:prstGeom prst="rect">
            <a:avLst/>
          </a:prstGeom>
        </p:spPr>
      </p:pic>
      <p:pic>
        <p:nvPicPr>
          <p:cNvPr id="7" name="Image 6" descr="Une image contenant herbe, plein air, plante, agriculture&#10;&#10;Description générée automatiquement">
            <a:extLst>
              <a:ext uri="{FF2B5EF4-FFF2-40B4-BE49-F238E27FC236}">
                <a16:creationId xmlns:a16="http://schemas.microsoft.com/office/drawing/2014/main" id="{8A510687-CD74-3AC4-D618-E4322CD3980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9872" y="2492239"/>
            <a:ext cx="3166861" cy="2111240"/>
          </a:xfrm>
          <a:prstGeom prst="rect">
            <a:avLst/>
          </a:prstGeom>
        </p:spPr>
      </p:pic>
      <p:pic>
        <p:nvPicPr>
          <p:cNvPr id="6" name="Image 5">
            <a:extLst>
              <a:ext uri="{FF2B5EF4-FFF2-40B4-BE49-F238E27FC236}">
                <a16:creationId xmlns:a16="http://schemas.microsoft.com/office/drawing/2014/main" id="{5995CD8A-7F56-56B4-AA6A-F82E2BE21319}"/>
              </a:ext>
            </a:extLst>
          </p:cNvPr>
          <p:cNvPicPr>
            <a:picLocks noChangeAspect="1"/>
          </p:cNvPicPr>
          <p:nvPr/>
        </p:nvPicPr>
        <p:blipFill>
          <a:blip r:embed="rId7"/>
          <a:stretch>
            <a:fillRect/>
          </a:stretch>
        </p:blipFill>
        <p:spPr>
          <a:xfrm>
            <a:off x="1147668" y="5805263"/>
            <a:ext cx="583970" cy="578071"/>
          </a:xfrm>
          <a:prstGeom prst="rect">
            <a:avLst/>
          </a:prstGeom>
        </p:spPr>
      </p:pic>
    </p:spTree>
    <p:extLst>
      <p:ext uri="{BB962C8B-B14F-4D97-AF65-F5344CB8AC3E}">
        <p14:creationId xmlns:p14="http://schemas.microsoft.com/office/powerpoint/2010/main" val="3657497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7D444C-DC0C-F3B8-0AD5-EA4A769D665E}"/>
              </a:ext>
            </a:extLst>
          </p:cNvPr>
          <p:cNvSpPr>
            <a:spLocks noGrp="1"/>
          </p:cNvSpPr>
          <p:nvPr>
            <p:ph type="title"/>
          </p:nvPr>
        </p:nvSpPr>
        <p:spPr>
          <a:xfrm>
            <a:off x="899592" y="184560"/>
            <a:ext cx="8392178" cy="855162"/>
          </a:xfrm>
        </p:spPr>
        <p:txBody>
          <a:bodyPr>
            <a:noAutofit/>
          </a:bodyPr>
          <a:lstStyle/>
          <a:p>
            <a:r>
              <a:rPr lang="fr-FR" sz="4000" b="1" dirty="0"/>
              <a:t>Des estimations de coûts de production 2022 en forte hausse</a:t>
            </a:r>
          </a:p>
        </p:txBody>
      </p:sp>
      <p:sp>
        <p:nvSpPr>
          <p:cNvPr id="7" name="Espace réservé du pied de page 6">
            <a:extLst>
              <a:ext uri="{FF2B5EF4-FFF2-40B4-BE49-F238E27FC236}">
                <a16:creationId xmlns:a16="http://schemas.microsoft.com/office/drawing/2014/main" id="{0BFC2881-18D5-9346-BB13-348071A27E20}"/>
              </a:ext>
            </a:extLst>
          </p:cNvPr>
          <p:cNvSpPr>
            <a:spLocks noGrp="1"/>
          </p:cNvSpPr>
          <p:nvPr>
            <p:ph type="ftr" sz="quarter" idx="11"/>
          </p:nvPr>
        </p:nvSpPr>
        <p:spPr>
          <a:xfrm>
            <a:off x="2267744" y="6356350"/>
            <a:ext cx="4176464" cy="365125"/>
          </a:xfrm>
        </p:spPr>
        <p:txBody>
          <a:bodyPr/>
          <a:lstStyle/>
          <a:p>
            <a:pPr>
              <a:defRPr/>
            </a:pPr>
            <a:r>
              <a:rPr lang="fr-FR" sz="1800" dirty="0">
                <a:solidFill>
                  <a:schemeClr val="bg1"/>
                </a:solidFill>
              </a:rPr>
              <a:t>Webinaire Centre-Val-de-Loire 18/12/2023</a:t>
            </a:r>
          </a:p>
        </p:txBody>
      </p:sp>
      <p:pic>
        <p:nvPicPr>
          <p:cNvPr id="9" name="Espace réservé du contenu 8">
            <a:extLst>
              <a:ext uri="{FF2B5EF4-FFF2-40B4-BE49-F238E27FC236}">
                <a16:creationId xmlns:a16="http://schemas.microsoft.com/office/drawing/2014/main" id="{8B3A3149-ADEB-8BA6-67C1-F49565024311}"/>
              </a:ext>
            </a:extLst>
          </p:cNvPr>
          <p:cNvPicPr>
            <a:picLocks noGrp="1" noChangeAspect="1"/>
          </p:cNvPicPr>
          <p:nvPr>
            <p:ph idx="1"/>
          </p:nvPr>
        </p:nvPicPr>
        <p:blipFill>
          <a:blip r:embed="rId3"/>
          <a:stretch>
            <a:fillRect/>
          </a:stretch>
        </p:blipFill>
        <p:spPr>
          <a:xfrm>
            <a:off x="2032016" y="1183787"/>
            <a:ext cx="7128792" cy="5065195"/>
          </a:xfrm>
        </p:spPr>
      </p:pic>
      <p:pic>
        <p:nvPicPr>
          <p:cNvPr id="3" name="Image 2">
            <a:extLst>
              <a:ext uri="{FF2B5EF4-FFF2-40B4-BE49-F238E27FC236}">
                <a16:creationId xmlns:a16="http://schemas.microsoft.com/office/drawing/2014/main" id="{87557EA8-D987-219D-8825-3730DCDFCF8F}"/>
              </a:ext>
            </a:extLst>
          </p:cNvPr>
          <p:cNvPicPr>
            <a:picLocks noChangeAspect="1"/>
          </p:cNvPicPr>
          <p:nvPr/>
        </p:nvPicPr>
        <p:blipFill>
          <a:blip r:embed="rId4"/>
          <a:stretch>
            <a:fillRect/>
          </a:stretch>
        </p:blipFill>
        <p:spPr>
          <a:xfrm>
            <a:off x="1147668" y="5805263"/>
            <a:ext cx="583970" cy="578071"/>
          </a:xfrm>
          <a:prstGeom prst="rect">
            <a:avLst/>
          </a:prstGeom>
        </p:spPr>
      </p:pic>
    </p:spTree>
    <p:extLst>
      <p:ext uri="{BB962C8B-B14F-4D97-AF65-F5344CB8AC3E}">
        <p14:creationId xmlns:p14="http://schemas.microsoft.com/office/powerpoint/2010/main" val="2538855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rgbClr val="C68551"/>
                </a:solidFill>
              </a:rPr>
              <a:t>Pour en savoir plus</a:t>
            </a:r>
          </a:p>
        </p:txBody>
      </p:sp>
      <p:pic>
        <p:nvPicPr>
          <p:cNvPr id="4" name="Image 3">
            <a:extLst>
              <a:ext uri="{FF2B5EF4-FFF2-40B4-BE49-F238E27FC236}">
                <a16:creationId xmlns:a16="http://schemas.microsoft.com/office/drawing/2014/main" id="{671C0C08-D152-2161-1114-FC05FDE62980}"/>
              </a:ext>
            </a:extLst>
          </p:cNvPr>
          <p:cNvPicPr>
            <a:picLocks noChangeAspect="1"/>
          </p:cNvPicPr>
          <p:nvPr/>
        </p:nvPicPr>
        <p:blipFill>
          <a:blip r:embed="rId2"/>
          <a:stretch>
            <a:fillRect/>
          </a:stretch>
        </p:blipFill>
        <p:spPr>
          <a:xfrm>
            <a:off x="937215" y="1628800"/>
            <a:ext cx="2250067" cy="3163709"/>
          </a:xfrm>
          <a:prstGeom prst="rect">
            <a:avLst/>
          </a:prstGeom>
          <a:ln>
            <a:solidFill>
              <a:schemeClr val="bg1">
                <a:lumMod val="50000"/>
              </a:schemeClr>
            </a:solidFill>
          </a:ln>
        </p:spPr>
      </p:pic>
      <p:pic>
        <p:nvPicPr>
          <p:cNvPr id="6" name="Image 5">
            <a:extLst>
              <a:ext uri="{FF2B5EF4-FFF2-40B4-BE49-F238E27FC236}">
                <a16:creationId xmlns:a16="http://schemas.microsoft.com/office/drawing/2014/main" id="{02735144-61B2-DF5C-0740-0F3207CFBB79}"/>
              </a:ext>
            </a:extLst>
          </p:cNvPr>
          <p:cNvPicPr>
            <a:picLocks noChangeAspect="1"/>
          </p:cNvPicPr>
          <p:nvPr/>
        </p:nvPicPr>
        <p:blipFill>
          <a:blip r:embed="rId3"/>
          <a:stretch>
            <a:fillRect/>
          </a:stretch>
        </p:blipFill>
        <p:spPr>
          <a:xfrm>
            <a:off x="3107041" y="2204864"/>
            <a:ext cx="2205009" cy="3163709"/>
          </a:xfrm>
          <a:prstGeom prst="rect">
            <a:avLst/>
          </a:prstGeom>
          <a:ln>
            <a:solidFill>
              <a:schemeClr val="bg1">
                <a:lumMod val="50000"/>
              </a:schemeClr>
            </a:solidFill>
          </a:ln>
        </p:spPr>
      </p:pic>
      <p:pic>
        <p:nvPicPr>
          <p:cNvPr id="8" name="Image 7">
            <a:extLst>
              <a:ext uri="{FF2B5EF4-FFF2-40B4-BE49-F238E27FC236}">
                <a16:creationId xmlns:a16="http://schemas.microsoft.com/office/drawing/2014/main" id="{072B3723-2842-5C25-591E-22EDBCD54523}"/>
              </a:ext>
            </a:extLst>
          </p:cNvPr>
          <p:cNvPicPr>
            <a:picLocks noChangeAspect="1"/>
          </p:cNvPicPr>
          <p:nvPr/>
        </p:nvPicPr>
        <p:blipFill>
          <a:blip r:embed="rId4"/>
          <a:stretch>
            <a:fillRect/>
          </a:stretch>
        </p:blipFill>
        <p:spPr>
          <a:xfrm>
            <a:off x="5292080" y="2636912"/>
            <a:ext cx="2205009" cy="3205330"/>
          </a:xfrm>
          <a:prstGeom prst="rect">
            <a:avLst/>
          </a:prstGeom>
          <a:ln>
            <a:solidFill>
              <a:schemeClr val="bg1">
                <a:lumMod val="50000"/>
              </a:schemeClr>
            </a:solidFill>
          </a:ln>
        </p:spPr>
      </p:pic>
      <p:pic>
        <p:nvPicPr>
          <p:cNvPr id="3" name="Image 2">
            <a:extLst>
              <a:ext uri="{FF2B5EF4-FFF2-40B4-BE49-F238E27FC236}">
                <a16:creationId xmlns:a16="http://schemas.microsoft.com/office/drawing/2014/main" id="{A78C7D2C-0436-3F68-BF03-1CB504A5D578}"/>
              </a:ext>
            </a:extLst>
          </p:cNvPr>
          <p:cNvPicPr>
            <a:picLocks noChangeAspect="1"/>
          </p:cNvPicPr>
          <p:nvPr/>
        </p:nvPicPr>
        <p:blipFill>
          <a:blip r:embed="rId5"/>
          <a:stretch>
            <a:fillRect/>
          </a:stretch>
        </p:blipFill>
        <p:spPr>
          <a:xfrm>
            <a:off x="1147668" y="5805263"/>
            <a:ext cx="583970" cy="578071"/>
          </a:xfrm>
          <a:prstGeom prst="rect">
            <a:avLst/>
          </a:prstGeom>
        </p:spPr>
      </p:pic>
    </p:spTree>
    <p:extLst>
      <p:ext uri="{BB962C8B-B14F-4D97-AF65-F5344CB8AC3E}">
        <p14:creationId xmlns:p14="http://schemas.microsoft.com/office/powerpoint/2010/main" val="4128086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57D3B6-D5B2-E1EE-69DA-110E2958D040}"/>
              </a:ext>
            </a:extLst>
          </p:cNvPr>
          <p:cNvSpPr>
            <a:spLocks noGrp="1"/>
          </p:cNvSpPr>
          <p:nvPr>
            <p:ph type="title"/>
          </p:nvPr>
        </p:nvSpPr>
        <p:spPr>
          <a:xfrm>
            <a:off x="1404690" y="274638"/>
            <a:ext cx="7282109" cy="1143000"/>
          </a:xfrm>
        </p:spPr>
        <p:txBody>
          <a:bodyPr>
            <a:normAutofit fontScale="90000"/>
          </a:bodyPr>
          <a:lstStyle/>
          <a:p>
            <a:r>
              <a:rPr lang="fr-FR" b="1" dirty="0"/>
              <a:t>D’où une forte baisse de la rémunération permise</a:t>
            </a:r>
          </a:p>
        </p:txBody>
      </p:sp>
      <p:graphicFrame>
        <p:nvGraphicFramePr>
          <p:cNvPr id="5" name="Espace réservé du contenu 4">
            <a:extLst>
              <a:ext uri="{FF2B5EF4-FFF2-40B4-BE49-F238E27FC236}">
                <a16:creationId xmlns:a16="http://schemas.microsoft.com/office/drawing/2014/main" id="{9B218BC8-E79C-3C58-D48F-D5D09E56DDD7}"/>
              </a:ext>
            </a:extLst>
          </p:cNvPr>
          <p:cNvGraphicFramePr>
            <a:graphicFrameLocks noGrp="1"/>
          </p:cNvGraphicFramePr>
          <p:nvPr>
            <p:ph idx="1"/>
            <p:extLst>
              <p:ext uri="{D42A27DB-BD31-4B8C-83A1-F6EECF244321}">
                <p14:modId xmlns:p14="http://schemas.microsoft.com/office/powerpoint/2010/main" val="3991144826"/>
              </p:ext>
            </p:extLst>
          </p:nvPr>
        </p:nvGraphicFramePr>
        <p:xfrm>
          <a:off x="1548707" y="2280951"/>
          <a:ext cx="7128792" cy="2296098"/>
        </p:xfrm>
        <a:graphic>
          <a:graphicData uri="http://schemas.openxmlformats.org/drawingml/2006/table">
            <a:tbl>
              <a:tblPr firstRow="1" firstCol="1" bandRow="1"/>
              <a:tblGrid>
                <a:gridCol w="1584176">
                  <a:extLst>
                    <a:ext uri="{9D8B030D-6E8A-4147-A177-3AD203B41FA5}">
                      <a16:colId xmlns:a16="http://schemas.microsoft.com/office/drawing/2014/main" val="1517982583"/>
                    </a:ext>
                  </a:extLst>
                </a:gridCol>
                <a:gridCol w="1808655">
                  <a:extLst>
                    <a:ext uri="{9D8B030D-6E8A-4147-A177-3AD203B41FA5}">
                      <a16:colId xmlns:a16="http://schemas.microsoft.com/office/drawing/2014/main" val="2500995399"/>
                    </a:ext>
                  </a:extLst>
                </a:gridCol>
                <a:gridCol w="1575721">
                  <a:extLst>
                    <a:ext uri="{9D8B030D-6E8A-4147-A177-3AD203B41FA5}">
                      <a16:colId xmlns:a16="http://schemas.microsoft.com/office/drawing/2014/main" val="2110911691"/>
                    </a:ext>
                  </a:extLst>
                </a:gridCol>
                <a:gridCol w="2160240">
                  <a:extLst>
                    <a:ext uri="{9D8B030D-6E8A-4147-A177-3AD203B41FA5}">
                      <a16:colId xmlns:a16="http://schemas.microsoft.com/office/drawing/2014/main" val="2822911102"/>
                    </a:ext>
                  </a:extLst>
                </a:gridCol>
              </a:tblGrid>
              <a:tr h="679428">
                <a:tc>
                  <a:txBody>
                    <a:bodyPr/>
                    <a:lstStyle/>
                    <a:p>
                      <a:pPr>
                        <a:lnSpc>
                          <a:spcPct val="107000"/>
                        </a:lnSpc>
                        <a:spcAft>
                          <a:spcPts val="800"/>
                        </a:spcAft>
                      </a:pPr>
                      <a:r>
                        <a:rPr lang="fr-FR" sz="2400" b="1"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Système</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7D31"/>
                    </a:solidFill>
                  </a:tcPr>
                </a:tc>
                <a:tc>
                  <a:txBody>
                    <a:bodyPr/>
                    <a:lstStyle/>
                    <a:p>
                      <a:pPr>
                        <a:lnSpc>
                          <a:spcPct val="107000"/>
                        </a:lnSpc>
                        <a:spcAft>
                          <a:spcPts val="800"/>
                        </a:spcAft>
                      </a:pPr>
                      <a:r>
                        <a:rPr lang="fr-FR" sz="24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Coût de production</a:t>
                      </a:r>
                      <a:endParaRPr lang="fr-FR"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7D31"/>
                    </a:solidFill>
                  </a:tcPr>
                </a:tc>
                <a:tc>
                  <a:txBody>
                    <a:bodyPr/>
                    <a:lstStyle/>
                    <a:p>
                      <a:pPr>
                        <a:lnSpc>
                          <a:spcPct val="107000"/>
                        </a:lnSpc>
                        <a:spcAft>
                          <a:spcPts val="800"/>
                        </a:spcAft>
                      </a:pPr>
                      <a:r>
                        <a:rPr lang="fr-FR" sz="24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Prix de revient</a:t>
                      </a:r>
                      <a:endParaRPr lang="fr-FR"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7D31"/>
                    </a:solidFill>
                  </a:tcPr>
                </a:tc>
                <a:tc>
                  <a:txBody>
                    <a:bodyPr/>
                    <a:lstStyle/>
                    <a:p>
                      <a:pPr>
                        <a:lnSpc>
                          <a:spcPct val="107000"/>
                        </a:lnSpc>
                        <a:spcAft>
                          <a:spcPts val="800"/>
                        </a:spcAft>
                      </a:pPr>
                      <a:r>
                        <a:rPr lang="fr-FR" sz="2400" b="1"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Rémunération permise</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7D31"/>
                    </a:solidFill>
                  </a:tcPr>
                </a:tc>
                <a:extLst>
                  <a:ext uri="{0D108BD9-81ED-4DB2-BD59-A6C34878D82A}">
                    <a16:rowId xmlns:a16="http://schemas.microsoft.com/office/drawing/2014/main" val="190522447"/>
                  </a:ext>
                </a:extLst>
              </a:tr>
              <a:tr h="616716">
                <a:tc>
                  <a:txBody>
                    <a:bodyPr/>
                    <a:lstStyle/>
                    <a:p>
                      <a:pPr>
                        <a:lnSpc>
                          <a:spcPct val="107000"/>
                        </a:lnSpc>
                        <a:spcAft>
                          <a:spcPts val="800"/>
                        </a:spcAft>
                      </a:pPr>
                      <a:r>
                        <a:rPr lang="fr-FR" sz="2400" b="1" kern="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Herbagers</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7D31"/>
                    </a:solidFill>
                  </a:tcPr>
                </a:tc>
                <a:tc>
                  <a:txBody>
                    <a:bodyPr/>
                    <a:lstStyle/>
                    <a:p>
                      <a:pPr>
                        <a:lnSpc>
                          <a:spcPct val="107000"/>
                        </a:lnSpc>
                        <a:spcAft>
                          <a:spcPts val="800"/>
                        </a:spcAft>
                      </a:pPr>
                      <a:r>
                        <a:rPr lang="fr-FR" sz="2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15,9 €/kgc </a:t>
                      </a:r>
                      <a:r>
                        <a:rPr lang="fr-FR" sz="2400" i="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a:t>
                      </a:r>
                      <a:endParaRPr lang="fr-FR"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c>
                  <a:txBody>
                    <a:bodyPr/>
                    <a:lstStyle/>
                    <a:p>
                      <a:pPr>
                        <a:lnSpc>
                          <a:spcPct val="107000"/>
                        </a:lnSpc>
                        <a:spcAft>
                          <a:spcPts val="800"/>
                        </a:spcAft>
                      </a:pPr>
                      <a:r>
                        <a:rPr lang="fr-FR" sz="2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10,3 €/kgc </a:t>
                      </a:r>
                      <a:r>
                        <a:rPr lang="fr-FR" sz="2400" i="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a:t>
                      </a:r>
                      <a:endParaRPr lang="fr-FR"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tc>
                  <a:txBody>
                    <a:bodyPr/>
                    <a:lstStyle/>
                    <a:p>
                      <a:pPr>
                        <a:lnSpc>
                          <a:spcPct val="107000"/>
                        </a:lnSpc>
                        <a:spcAft>
                          <a:spcPts val="800"/>
                        </a:spcAft>
                      </a:pPr>
                      <a:r>
                        <a:rPr lang="fr-FR" sz="2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 SMIC/UMO </a:t>
                      </a:r>
                      <a:r>
                        <a:rPr lang="fr-FR" sz="2400" i="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(-0,4)</a:t>
                      </a:r>
                      <a:endParaRPr lang="fr-FR"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CAAC"/>
                    </a:solidFill>
                  </a:tcPr>
                </a:tc>
                <a:extLst>
                  <a:ext uri="{0D108BD9-81ED-4DB2-BD59-A6C34878D82A}">
                    <a16:rowId xmlns:a16="http://schemas.microsoft.com/office/drawing/2014/main" val="1971946737"/>
                  </a:ext>
                </a:extLst>
              </a:tr>
              <a:tr h="533377">
                <a:tc>
                  <a:txBody>
                    <a:bodyPr/>
                    <a:lstStyle/>
                    <a:p>
                      <a:pPr>
                        <a:lnSpc>
                          <a:spcPct val="107000"/>
                        </a:lnSpc>
                        <a:spcAft>
                          <a:spcPts val="800"/>
                        </a:spcAft>
                      </a:pPr>
                      <a:r>
                        <a:rPr lang="fr-FR" sz="24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Fourragers</a:t>
                      </a:r>
                      <a:endParaRPr lang="fr-FR"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D7D31"/>
                    </a:solidFill>
                  </a:tcPr>
                </a:tc>
                <a:tc>
                  <a:txBody>
                    <a:bodyPr/>
                    <a:lstStyle/>
                    <a:p>
                      <a:pPr>
                        <a:lnSpc>
                          <a:spcPct val="107000"/>
                        </a:lnSpc>
                        <a:spcAft>
                          <a:spcPts val="800"/>
                        </a:spcAft>
                      </a:pPr>
                      <a:r>
                        <a:rPr lang="fr-FR" sz="2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12,9 €/kgc </a:t>
                      </a:r>
                      <a:r>
                        <a:rPr lang="fr-FR" sz="2400" i="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a:t>
                      </a:r>
                      <a:endParaRPr lang="fr-FR"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a:lnSpc>
                          <a:spcPct val="107000"/>
                        </a:lnSpc>
                        <a:spcAft>
                          <a:spcPts val="800"/>
                        </a:spcAft>
                      </a:pPr>
                      <a:r>
                        <a:rPr lang="fr-FR" sz="24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9,6 €/kgc </a:t>
                      </a:r>
                      <a:r>
                        <a:rPr lang="fr-FR" sz="2400" i="1"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a:t>
                      </a:r>
                      <a:endParaRPr lang="fr-FR" sz="2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tc>
                  <a:txBody>
                    <a:bodyPr/>
                    <a:lstStyle/>
                    <a:p>
                      <a:pPr>
                        <a:lnSpc>
                          <a:spcPct val="107000"/>
                        </a:lnSpc>
                        <a:spcAft>
                          <a:spcPts val="800"/>
                        </a:spcAft>
                      </a:pPr>
                      <a:r>
                        <a:rPr lang="fr-FR" sz="2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0,9 SMIC/UMO </a:t>
                      </a:r>
                      <a:r>
                        <a:rPr lang="fr-FR" sz="2400" i="1"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(-0,5)</a:t>
                      </a:r>
                      <a:endParaRPr lang="fr-FR"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4D5"/>
                    </a:solidFill>
                  </a:tcPr>
                </a:tc>
                <a:extLst>
                  <a:ext uri="{0D108BD9-81ED-4DB2-BD59-A6C34878D82A}">
                    <a16:rowId xmlns:a16="http://schemas.microsoft.com/office/drawing/2014/main" val="378400521"/>
                  </a:ext>
                </a:extLst>
              </a:tr>
            </a:tbl>
          </a:graphicData>
        </a:graphic>
      </p:graphicFrame>
      <p:sp>
        <p:nvSpPr>
          <p:cNvPr id="4" name="Espace réservé du pied de page 3">
            <a:extLst>
              <a:ext uri="{FF2B5EF4-FFF2-40B4-BE49-F238E27FC236}">
                <a16:creationId xmlns:a16="http://schemas.microsoft.com/office/drawing/2014/main" id="{8D9DBACA-DD99-C48B-E752-812B304C8453}"/>
              </a:ext>
            </a:extLst>
          </p:cNvPr>
          <p:cNvSpPr>
            <a:spLocks noGrp="1"/>
          </p:cNvSpPr>
          <p:nvPr>
            <p:ph type="ftr" sz="quarter" idx="11"/>
          </p:nvPr>
        </p:nvSpPr>
        <p:spPr/>
        <p:txBody>
          <a:bodyPr/>
          <a:lstStyle/>
          <a:p>
            <a:pPr>
              <a:defRPr/>
            </a:pPr>
            <a:r>
              <a:rPr lang="fr-FR" dirty="0">
                <a:solidFill>
                  <a:schemeClr val="bg1"/>
                </a:solidFill>
              </a:rPr>
              <a:t>Webinaire Centre-Val-de-Loire 18/12/2023</a:t>
            </a:r>
          </a:p>
        </p:txBody>
      </p:sp>
      <p:sp>
        <p:nvSpPr>
          <p:cNvPr id="7" name="ZoneTexte 6">
            <a:extLst>
              <a:ext uri="{FF2B5EF4-FFF2-40B4-BE49-F238E27FC236}">
                <a16:creationId xmlns:a16="http://schemas.microsoft.com/office/drawing/2014/main" id="{093D5496-D66B-0C4B-6792-4033AB5B6D5C}"/>
              </a:ext>
            </a:extLst>
          </p:cNvPr>
          <p:cNvSpPr txBox="1"/>
          <p:nvPr/>
        </p:nvSpPr>
        <p:spPr>
          <a:xfrm>
            <a:off x="1404691" y="4653136"/>
            <a:ext cx="7416824" cy="375552"/>
          </a:xfrm>
          <a:prstGeom prst="rect">
            <a:avLst/>
          </a:prstGeom>
          <a:noFill/>
        </p:spPr>
        <p:txBody>
          <a:bodyPr wrap="square">
            <a:spAutoFit/>
          </a:bodyPr>
          <a:lstStyle/>
          <a:p>
            <a:pPr>
              <a:lnSpc>
                <a:spcPct val="107000"/>
              </a:lnSpc>
              <a:spcAft>
                <a:spcPts val="800"/>
              </a:spcAft>
            </a:pPr>
            <a:r>
              <a:rPr lang="fr-FR" sz="1800" i="1" kern="100" dirty="0">
                <a:effectLst/>
                <a:latin typeface="Calibri" panose="020F0502020204030204" pitchFamily="34" charset="0"/>
                <a:ea typeface="Calibri" panose="020F0502020204030204" pitchFamily="34" charset="0"/>
                <a:cs typeface="Times New Roman" panose="02020603050405020304" pitchFamily="18" charset="0"/>
              </a:rPr>
              <a:t>Source : IDELE d’après INOSYS Réseaux d’élevage, échantillon non constant</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 2">
            <a:extLst>
              <a:ext uri="{FF2B5EF4-FFF2-40B4-BE49-F238E27FC236}">
                <a16:creationId xmlns:a16="http://schemas.microsoft.com/office/drawing/2014/main" id="{C0E95D23-8542-0628-1503-172C77960E09}"/>
              </a:ext>
            </a:extLst>
          </p:cNvPr>
          <p:cNvPicPr>
            <a:picLocks noChangeAspect="1"/>
          </p:cNvPicPr>
          <p:nvPr/>
        </p:nvPicPr>
        <p:blipFill>
          <a:blip r:embed="rId2"/>
          <a:stretch>
            <a:fillRect/>
          </a:stretch>
        </p:blipFill>
        <p:spPr>
          <a:xfrm>
            <a:off x="1147668" y="5805263"/>
            <a:ext cx="583970" cy="578071"/>
          </a:xfrm>
          <a:prstGeom prst="rect">
            <a:avLst/>
          </a:prstGeom>
        </p:spPr>
      </p:pic>
    </p:spTree>
    <p:extLst>
      <p:ext uri="{BB962C8B-B14F-4D97-AF65-F5344CB8AC3E}">
        <p14:creationId xmlns:p14="http://schemas.microsoft.com/office/powerpoint/2010/main" val="1097571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31FBC2-5581-CF0B-29FD-D7DE3D71619C}"/>
              </a:ext>
            </a:extLst>
          </p:cNvPr>
          <p:cNvSpPr>
            <a:spLocks noGrp="1"/>
          </p:cNvSpPr>
          <p:nvPr>
            <p:ph type="title"/>
          </p:nvPr>
        </p:nvSpPr>
        <p:spPr>
          <a:xfrm>
            <a:off x="971600" y="404664"/>
            <a:ext cx="7787208" cy="1143000"/>
          </a:xfrm>
        </p:spPr>
        <p:txBody>
          <a:bodyPr>
            <a:noAutofit/>
          </a:bodyPr>
          <a:lstStyle/>
          <a:p>
            <a:r>
              <a:rPr lang="fr-FR" b="1" dirty="0"/>
              <a:t>En priorité, revoir le système d’alimentation</a:t>
            </a:r>
          </a:p>
        </p:txBody>
      </p:sp>
      <p:sp>
        <p:nvSpPr>
          <p:cNvPr id="3" name="Espace réservé du contenu 2">
            <a:extLst>
              <a:ext uri="{FF2B5EF4-FFF2-40B4-BE49-F238E27FC236}">
                <a16:creationId xmlns:a16="http://schemas.microsoft.com/office/drawing/2014/main" id="{F230E7B7-0B1D-E361-81BF-8EDF799559F9}"/>
              </a:ext>
            </a:extLst>
          </p:cNvPr>
          <p:cNvSpPr>
            <a:spLocks noGrp="1"/>
          </p:cNvSpPr>
          <p:nvPr>
            <p:ph idx="1"/>
          </p:nvPr>
        </p:nvSpPr>
        <p:spPr>
          <a:xfrm>
            <a:off x="1403648" y="1916832"/>
            <a:ext cx="7488832" cy="4209331"/>
          </a:xfrm>
        </p:spPr>
        <p:txBody>
          <a:bodyPr>
            <a:normAutofit fontScale="92500" lnSpcReduction="10000"/>
          </a:bodyPr>
          <a:lstStyle/>
          <a:p>
            <a:r>
              <a:rPr lang="fr-FR" dirty="0"/>
              <a:t>Améliorer l’autonomie en concentré</a:t>
            </a:r>
          </a:p>
          <a:p>
            <a:pPr lvl="1"/>
            <a:r>
              <a:rPr lang="fr-FR" dirty="0">
                <a:solidFill>
                  <a:srgbClr val="00B050"/>
                </a:solidFill>
              </a:rPr>
              <a:t>Si le potentiel des sols le permet (témoignage de Gwen Parry / féverole)</a:t>
            </a:r>
          </a:p>
          <a:p>
            <a:r>
              <a:rPr lang="fr-FR" dirty="0"/>
              <a:t>Baisser le chargement</a:t>
            </a:r>
          </a:p>
          <a:p>
            <a:pPr lvl="1"/>
            <a:r>
              <a:rPr lang="fr-FR" dirty="0">
                <a:solidFill>
                  <a:srgbClr val="00B050"/>
                </a:solidFill>
              </a:rPr>
              <a:t>Avec l’opportunité de surfaces additionnelles (témoignage de Cédric Cormier / couverts)</a:t>
            </a:r>
          </a:p>
          <a:p>
            <a:r>
              <a:rPr lang="fr-FR" dirty="0"/>
              <a:t>Développer le pâturage, en toute saison</a:t>
            </a:r>
          </a:p>
          <a:p>
            <a:pPr lvl="1"/>
            <a:r>
              <a:rPr lang="fr-FR" dirty="0">
                <a:solidFill>
                  <a:srgbClr val="00B050"/>
                </a:solidFill>
              </a:rPr>
              <a:t>Nécessite un parcellaire regroupé et bien desservi (ex Sébastien Bellec / chemins)</a:t>
            </a:r>
          </a:p>
        </p:txBody>
      </p:sp>
      <p:sp>
        <p:nvSpPr>
          <p:cNvPr id="4" name="Espace réservé du pied de page 3">
            <a:extLst>
              <a:ext uri="{FF2B5EF4-FFF2-40B4-BE49-F238E27FC236}">
                <a16:creationId xmlns:a16="http://schemas.microsoft.com/office/drawing/2014/main" id="{EF0E09F9-CF0C-BEFF-A3CF-46E805517393}"/>
              </a:ext>
            </a:extLst>
          </p:cNvPr>
          <p:cNvSpPr>
            <a:spLocks noGrp="1"/>
          </p:cNvSpPr>
          <p:nvPr>
            <p:ph type="ftr" sz="quarter" idx="11"/>
          </p:nvPr>
        </p:nvSpPr>
        <p:spPr>
          <a:xfrm>
            <a:off x="2195736" y="6356350"/>
            <a:ext cx="4248472" cy="365125"/>
          </a:xfrm>
        </p:spPr>
        <p:txBody>
          <a:bodyPr/>
          <a:lstStyle/>
          <a:p>
            <a:pPr>
              <a:defRPr/>
            </a:pPr>
            <a:r>
              <a:rPr lang="fr-FR" sz="1800" dirty="0">
                <a:solidFill>
                  <a:schemeClr val="bg1"/>
                </a:solidFill>
              </a:rPr>
              <a:t>Webinaire Centre-Val-de-Loire 18/12/2023</a:t>
            </a:r>
          </a:p>
        </p:txBody>
      </p:sp>
      <p:pic>
        <p:nvPicPr>
          <p:cNvPr id="5" name="Image 4">
            <a:extLst>
              <a:ext uri="{FF2B5EF4-FFF2-40B4-BE49-F238E27FC236}">
                <a16:creationId xmlns:a16="http://schemas.microsoft.com/office/drawing/2014/main" id="{03AC4974-1915-3078-589A-9F529D7D9D5B}"/>
              </a:ext>
            </a:extLst>
          </p:cNvPr>
          <p:cNvPicPr>
            <a:picLocks noChangeAspect="1"/>
          </p:cNvPicPr>
          <p:nvPr/>
        </p:nvPicPr>
        <p:blipFill>
          <a:blip r:embed="rId3"/>
          <a:stretch>
            <a:fillRect/>
          </a:stretch>
        </p:blipFill>
        <p:spPr>
          <a:xfrm>
            <a:off x="1147668" y="5805263"/>
            <a:ext cx="583970" cy="578071"/>
          </a:xfrm>
          <a:prstGeom prst="rect">
            <a:avLst/>
          </a:prstGeom>
        </p:spPr>
      </p:pic>
    </p:spTree>
    <p:extLst>
      <p:ext uri="{BB962C8B-B14F-4D97-AF65-F5344CB8AC3E}">
        <p14:creationId xmlns:p14="http://schemas.microsoft.com/office/powerpoint/2010/main" val="1989292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33430E-CFD5-AA24-C0BB-6DA2FB1C9CD3}"/>
              </a:ext>
            </a:extLst>
          </p:cNvPr>
          <p:cNvSpPr>
            <a:spLocks noGrp="1"/>
          </p:cNvSpPr>
          <p:nvPr>
            <p:ph type="title"/>
          </p:nvPr>
        </p:nvSpPr>
        <p:spPr>
          <a:xfrm>
            <a:off x="914400" y="260648"/>
            <a:ext cx="8229600" cy="1143000"/>
          </a:xfrm>
        </p:spPr>
        <p:txBody>
          <a:bodyPr>
            <a:normAutofit fontScale="90000"/>
          </a:bodyPr>
          <a:lstStyle/>
          <a:p>
            <a:r>
              <a:rPr lang="fr-FR" dirty="0">
                <a:solidFill>
                  <a:srgbClr val="00B050"/>
                </a:solidFill>
              </a:rPr>
              <a:t>Améliorer l’autonomie en concentré : EARL Parry (36)</a:t>
            </a:r>
          </a:p>
        </p:txBody>
      </p:sp>
      <p:sp>
        <p:nvSpPr>
          <p:cNvPr id="3" name="Espace réservé du contenu 2">
            <a:extLst>
              <a:ext uri="{FF2B5EF4-FFF2-40B4-BE49-F238E27FC236}">
                <a16:creationId xmlns:a16="http://schemas.microsoft.com/office/drawing/2014/main" id="{A3923078-AF4F-4B61-38BC-1D8F53211BE9}"/>
              </a:ext>
            </a:extLst>
          </p:cNvPr>
          <p:cNvSpPr>
            <a:spLocks noGrp="1"/>
          </p:cNvSpPr>
          <p:nvPr>
            <p:ph idx="1"/>
          </p:nvPr>
        </p:nvSpPr>
        <p:spPr>
          <a:xfrm>
            <a:off x="1043608" y="1600200"/>
            <a:ext cx="7643192" cy="4525963"/>
          </a:xfrm>
        </p:spPr>
        <p:txBody>
          <a:bodyPr/>
          <a:lstStyle/>
          <a:p>
            <a:r>
              <a:rPr lang="fr-FR" b="1" dirty="0"/>
              <a:t>Système ovins-cultures bio</a:t>
            </a:r>
          </a:p>
          <a:p>
            <a:pPr lvl="1"/>
            <a:r>
              <a:rPr lang="fr-FR" dirty="0">
                <a:solidFill>
                  <a:srgbClr val="00B050"/>
                </a:solidFill>
              </a:rPr>
              <a:t>460 brebis, sur 181 ha, dont 73 de cultures</a:t>
            </a:r>
          </a:p>
          <a:p>
            <a:pPr lvl="1"/>
            <a:r>
              <a:rPr lang="fr-FR" dirty="0">
                <a:solidFill>
                  <a:srgbClr val="00B050"/>
                </a:solidFill>
              </a:rPr>
              <a:t>4,2 brebis/ha SFP et vente de foin</a:t>
            </a:r>
          </a:p>
          <a:p>
            <a:r>
              <a:rPr lang="fr-FR" b="1" dirty="0"/>
              <a:t>Objectif : autonomie en aliment agneaux</a:t>
            </a:r>
          </a:p>
          <a:p>
            <a:pPr>
              <a:buFont typeface="Wingdings" panose="05000000000000000000" pitchFamily="2" charset="2"/>
              <a:buChar char="Ø"/>
            </a:pPr>
            <a:r>
              <a:rPr lang="fr-FR" dirty="0">
                <a:solidFill>
                  <a:srgbClr val="00B050"/>
                </a:solidFill>
              </a:rPr>
              <a:t>8 ha de féverole en plus</a:t>
            </a:r>
          </a:p>
          <a:p>
            <a:pPr lvl="1"/>
            <a:r>
              <a:rPr lang="fr-FR" dirty="0">
                <a:solidFill>
                  <a:srgbClr val="00B050"/>
                </a:solidFill>
              </a:rPr>
              <a:t>Moins de prairies et de ventes de foin</a:t>
            </a:r>
          </a:p>
          <a:p>
            <a:pPr lvl="1"/>
            <a:r>
              <a:rPr lang="fr-FR" dirty="0">
                <a:solidFill>
                  <a:srgbClr val="00B050"/>
                </a:solidFill>
              </a:rPr>
              <a:t>À consommation de concentré constante	 (226 kg/brebis)</a:t>
            </a:r>
          </a:p>
          <a:p>
            <a:pPr lvl="1"/>
            <a:endParaRPr lang="fr-FR" dirty="0">
              <a:solidFill>
                <a:srgbClr val="00B050"/>
              </a:solidFill>
            </a:endParaRPr>
          </a:p>
          <a:p>
            <a:pPr lvl="1">
              <a:buFont typeface="Courier New" panose="02070309020205020404" pitchFamily="49" charset="0"/>
              <a:buChar char="o"/>
            </a:pPr>
            <a:endParaRPr lang="fr-FR" dirty="0">
              <a:solidFill>
                <a:srgbClr val="00B050"/>
              </a:solidFill>
            </a:endParaRPr>
          </a:p>
        </p:txBody>
      </p:sp>
      <p:sp>
        <p:nvSpPr>
          <p:cNvPr id="4" name="Espace réservé du pied de page 3">
            <a:extLst>
              <a:ext uri="{FF2B5EF4-FFF2-40B4-BE49-F238E27FC236}">
                <a16:creationId xmlns:a16="http://schemas.microsoft.com/office/drawing/2014/main" id="{CA8CA578-DDE5-DA61-10A9-92C63DB42220}"/>
              </a:ext>
            </a:extLst>
          </p:cNvPr>
          <p:cNvSpPr>
            <a:spLocks noGrp="1"/>
          </p:cNvSpPr>
          <p:nvPr>
            <p:ph type="ftr" sz="quarter" idx="11"/>
          </p:nvPr>
        </p:nvSpPr>
        <p:spPr>
          <a:xfrm>
            <a:off x="2123728" y="6356350"/>
            <a:ext cx="4320480" cy="365125"/>
          </a:xfrm>
        </p:spPr>
        <p:txBody>
          <a:bodyPr/>
          <a:lstStyle/>
          <a:p>
            <a:pPr>
              <a:defRPr/>
            </a:pPr>
            <a:r>
              <a:rPr lang="fr-FR" sz="1800" dirty="0">
                <a:solidFill>
                  <a:schemeClr val="bg1"/>
                </a:solidFill>
              </a:rPr>
              <a:t>Webinaire Centre-Val-de-Loire 18/12/2023</a:t>
            </a:r>
          </a:p>
        </p:txBody>
      </p:sp>
      <p:pic>
        <p:nvPicPr>
          <p:cNvPr id="5" name="Image 4">
            <a:extLst>
              <a:ext uri="{FF2B5EF4-FFF2-40B4-BE49-F238E27FC236}">
                <a16:creationId xmlns:a16="http://schemas.microsoft.com/office/drawing/2014/main" id="{C19D1F16-DD18-6283-93ED-881F1FD8DFE5}"/>
              </a:ext>
            </a:extLst>
          </p:cNvPr>
          <p:cNvPicPr>
            <a:picLocks noChangeAspect="1"/>
          </p:cNvPicPr>
          <p:nvPr/>
        </p:nvPicPr>
        <p:blipFill>
          <a:blip r:embed="rId2"/>
          <a:stretch>
            <a:fillRect/>
          </a:stretch>
        </p:blipFill>
        <p:spPr>
          <a:xfrm>
            <a:off x="1147668" y="5805263"/>
            <a:ext cx="583970" cy="578071"/>
          </a:xfrm>
          <a:prstGeom prst="rect">
            <a:avLst/>
          </a:prstGeom>
        </p:spPr>
      </p:pic>
    </p:spTree>
    <p:extLst>
      <p:ext uri="{BB962C8B-B14F-4D97-AF65-F5344CB8AC3E}">
        <p14:creationId xmlns:p14="http://schemas.microsoft.com/office/powerpoint/2010/main" val="2168099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F042AC-E98E-2433-FDBD-FFEA5F679C94}"/>
              </a:ext>
            </a:extLst>
          </p:cNvPr>
          <p:cNvSpPr>
            <a:spLocks noGrp="1"/>
          </p:cNvSpPr>
          <p:nvPr>
            <p:ph type="title"/>
          </p:nvPr>
        </p:nvSpPr>
        <p:spPr>
          <a:xfrm>
            <a:off x="878904" y="274638"/>
            <a:ext cx="8229600" cy="1143000"/>
          </a:xfrm>
        </p:spPr>
        <p:txBody>
          <a:bodyPr>
            <a:normAutofit fontScale="90000"/>
          </a:bodyPr>
          <a:lstStyle/>
          <a:p>
            <a:r>
              <a:rPr lang="fr-FR" dirty="0">
                <a:solidFill>
                  <a:srgbClr val="00B050"/>
                </a:solidFill>
              </a:rPr>
              <a:t>Améliorer l’autonomie en concentré : EARL Parry (36)</a:t>
            </a:r>
          </a:p>
        </p:txBody>
      </p:sp>
      <p:sp>
        <p:nvSpPr>
          <p:cNvPr id="3" name="Espace réservé du contenu 2">
            <a:extLst>
              <a:ext uri="{FF2B5EF4-FFF2-40B4-BE49-F238E27FC236}">
                <a16:creationId xmlns:a16="http://schemas.microsoft.com/office/drawing/2014/main" id="{54B8814C-912F-306A-FC75-B9062BB334EA}"/>
              </a:ext>
            </a:extLst>
          </p:cNvPr>
          <p:cNvSpPr>
            <a:spLocks noGrp="1"/>
          </p:cNvSpPr>
          <p:nvPr>
            <p:ph idx="1"/>
          </p:nvPr>
        </p:nvSpPr>
        <p:spPr>
          <a:xfrm>
            <a:off x="971600" y="1600200"/>
            <a:ext cx="7715200" cy="4525963"/>
          </a:xfrm>
        </p:spPr>
        <p:txBody>
          <a:bodyPr/>
          <a:lstStyle/>
          <a:p>
            <a:r>
              <a:rPr lang="fr-FR" dirty="0"/>
              <a:t>Budget partiel (conjoncture 2022)</a:t>
            </a:r>
          </a:p>
          <a:p>
            <a:endParaRPr lang="fr-FR" dirty="0"/>
          </a:p>
        </p:txBody>
      </p:sp>
      <p:pic>
        <p:nvPicPr>
          <p:cNvPr id="5" name="Image 4">
            <a:extLst>
              <a:ext uri="{FF2B5EF4-FFF2-40B4-BE49-F238E27FC236}">
                <a16:creationId xmlns:a16="http://schemas.microsoft.com/office/drawing/2014/main" id="{9DC24AF3-1C58-F9FE-FD4F-9C471137C290}"/>
              </a:ext>
            </a:extLst>
          </p:cNvPr>
          <p:cNvPicPr>
            <a:picLocks noChangeAspect="1"/>
          </p:cNvPicPr>
          <p:nvPr/>
        </p:nvPicPr>
        <p:blipFill>
          <a:blip r:embed="rId2"/>
          <a:stretch>
            <a:fillRect/>
          </a:stretch>
        </p:blipFill>
        <p:spPr>
          <a:xfrm>
            <a:off x="1115616" y="2351314"/>
            <a:ext cx="7776810" cy="1572614"/>
          </a:xfrm>
          <a:prstGeom prst="rect">
            <a:avLst/>
          </a:prstGeom>
        </p:spPr>
      </p:pic>
      <p:pic>
        <p:nvPicPr>
          <p:cNvPr id="6" name="Image 5" descr="Une image contenant plein air, plante, ciel, arbre&#10;&#10;Description générée automatiquement">
            <a:extLst>
              <a:ext uri="{FF2B5EF4-FFF2-40B4-BE49-F238E27FC236}">
                <a16:creationId xmlns:a16="http://schemas.microsoft.com/office/drawing/2014/main" id="{D3DE396B-A28D-E52D-910D-2711BACBE7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6272"/>
          <a:stretch/>
        </p:blipFill>
        <p:spPr bwMode="auto">
          <a:xfrm>
            <a:off x="2402426" y="3720954"/>
            <a:ext cx="2601595" cy="2273300"/>
          </a:xfrm>
          <a:prstGeom prst="rect">
            <a:avLst/>
          </a:prstGeom>
          <a:noFill/>
          <a:ln>
            <a:noFill/>
          </a:ln>
          <a:extLst>
            <a:ext uri="{53640926-AAD7-44D8-BBD7-CCE9431645EC}">
              <a14:shadowObscured xmlns:a14="http://schemas.microsoft.com/office/drawing/2010/main"/>
            </a:ext>
          </a:extLst>
        </p:spPr>
      </p:pic>
      <p:pic>
        <p:nvPicPr>
          <p:cNvPr id="7" name="Image 6" descr="Une image contenant herbe, mammifère, plein air, bétail&#10;&#10;Description générée automatiquement">
            <a:extLst>
              <a:ext uri="{FF2B5EF4-FFF2-40B4-BE49-F238E27FC236}">
                <a16:creationId xmlns:a16="http://schemas.microsoft.com/office/drawing/2014/main" id="{424007D7-FB7B-CFE4-605E-CB25BD346E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0805" y="3951117"/>
            <a:ext cx="2601595" cy="1947718"/>
          </a:xfrm>
          <a:prstGeom prst="rect">
            <a:avLst/>
          </a:prstGeom>
        </p:spPr>
      </p:pic>
      <p:sp>
        <p:nvSpPr>
          <p:cNvPr id="8" name="Espace réservé du pied de page 7">
            <a:extLst>
              <a:ext uri="{FF2B5EF4-FFF2-40B4-BE49-F238E27FC236}">
                <a16:creationId xmlns:a16="http://schemas.microsoft.com/office/drawing/2014/main" id="{D8C5D2D2-5667-5E67-78DE-B02E2F82D1A1}"/>
              </a:ext>
            </a:extLst>
          </p:cNvPr>
          <p:cNvSpPr>
            <a:spLocks noGrp="1"/>
          </p:cNvSpPr>
          <p:nvPr>
            <p:ph type="ftr" sz="quarter" idx="11"/>
          </p:nvPr>
        </p:nvSpPr>
        <p:spPr>
          <a:xfrm>
            <a:off x="2267744" y="6356350"/>
            <a:ext cx="4176464" cy="365125"/>
          </a:xfrm>
        </p:spPr>
        <p:txBody>
          <a:bodyPr/>
          <a:lstStyle/>
          <a:p>
            <a:pPr>
              <a:defRPr/>
            </a:pPr>
            <a:r>
              <a:rPr lang="fr-FR" sz="1800" dirty="0">
                <a:solidFill>
                  <a:schemeClr val="bg1"/>
                </a:solidFill>
              </a:rPr>
              <a:t>Webinaire Centre-Val-de-Loire 18/12/2023</a:t>
            </a:r>
          </a:p>
        </p:txBody>
      </p:sp>
      <p:pic>
        <p:nvPicPr>
          <p:cNvPr id="4" name="Image 3">
            <a:extLst>
              <a:ext uri="{FF2B5EF4-FFF2-40B4-BE49-F238E27FC236}">
                <a16:creationId xmlns:a16="http://schemas.microsoft.com/office/drawing/2014/main" id="{09EF5759-55FA-6D87-07BD-198368DD73D6}"/>
              </a:ext>
            </a:extLst>
          </p:cNvPr>
          <p:cNvPicPr>
            <a:picLocks noChangeAspect="1"/>
          </p:cNvPicPr>
          <p:nvPr/>
        </p:nvPicPr>
        <p:blipFill>
          <a:blip r:embed="rId5"/>
          <a:stretch>
            <a:fillRect/>
          </a:stretch>
        </p:blipFill>
        <p:spPr>
          <a:xfrm>
            <a:off x="1147668" y="5805263"/>
            <a:ext cx="583970" cy="578071"/>
          </a:xfrm>
          <a:prstGeom prst="rect">
            <a:avLst/>
          </a:prstGeom>
        </p:spPr>
      </p:pic>
    </p:spTree>
    <p:extLst>
      <p:ext uri="{BB962C8B-B14F-4D97-AF65-F5344CB8AC3E}">
        <p14:creationId xmlns:p14="http://schemas.microsoft.com/office/powerpoint/2010/main" val="2787014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33430E-CFD5-AA24-C0BB-6DA2FB1C9CD3}"/>
              </a:ext>
            </a:extLst>
          </p:cNvPr>
          <p:cNvSpPr>
            <a:spLocks noGrp="1"/>
          </p:cNvSpPr>
          <p:nvPr>
            <p:ph type="title"/>
          </p:nvPr>
        </p:nvSpPr>
        <p:spPr>
          <a:xfrm>
            <a:off x="755576" y="548680"/>
            <a:ext cx="8229600" cy="1143000"/>
          </a:xfrm>
        </p:spPr>
        <p:txBody>
          <a:bodyPr>
            <a:normAutofit fontScale="90000"/>
          </a:bodyPr>
          <a:lstStyle/>
          <a:p>
            <a:r>
              <a:rPr lang="fr-FR" dirty="0">
                <a:solidFill>
                  <a:srgbClr val="00B050"/>
                </a:solidFill>
              </a:rPr>
              <a:t>Les brebis d’un éleveur pâturent mes couverts : Cédric Cormier (45)</a:t>
            </a:r>
          </a:p>
        </p:txBody>
      </p:sp>
      <p:sp>
        <p:nvSpPr>
          <p:cNvPr id="3" name="Espace réservé du contenu 2">
            <a:extLst>
              <a:ext uri="{FF2B5EF4-FFF2-40B4-BE49-F238E27FC236}">
                <a16:creationId xmlns:a16="http://schemas.microsoft.com/office/drawing/2014/main" id="{A3923078-AF4F-4B61-38BC-1D8F53211BE9}"/>
              </a:ext>
            </a:extLst>
          </p:cNvPr>
          <p:cNvSpPr>
            <a:spLocks noGrp="1"/>
          </p:cNvSpPr>
          <p:nvPr>
            <p:ph idx="1"/>
          </p:nvPr>
        </p:nvSpPr>
        <p:spPr>
          <a:xfrm>
            <a:off x="1308939" y="1995615"/>
            <a:ext cx="7643192" cy="4525963"/>
          </a:xfrm>
        </p:spPr>
        <p:txBody>
          <a:bodyPr/>
          <a:lstStyle/>
          <a:p>
            <a:r>
              <a:rPr lang="fr-FR" b="1" dirty="0"/>
              <a:t>Un céréalier </a:t>
            </a:r>
            <a:r>
              <a:rPr lang="fr-FR" b="1" dirty="0" err="1"/>
              <a:t>polyculteur</a:t>
            </a:r>
            <a:endParaRPr lang="fr-FR" b="1" dirty="0"/>
          </a:p>
          <a:p>
            <a:pPr lvl="1"/>
            <a:r>
              <a:rPr lang="fr-FR" dirty="0">
                <a:solidFill>
                  <a:srgbClr val="00B050"/>
                </a:solidFill>
              </a:rPr>
              <a:t>40 ha de couverts</a:t>
            </a:r>
          </a:p>
          <a:p>
            <a:pPr lvl="1"/>
            <a:r>
              <a:rPr lang="fr-FR" dirty="0">
                <a:solidFill>
                  <a:srgbClr val="00B050"/>
                </a:solidFill>
              </a:rPr>
              <a:t>Pas de brebis</a:t>
            </a:r>
          </a:p>
          <a:p>
            <a:r>
              <a:rPr lang="fr-FR" b="1" dirty="0"/>
              <a:t>Faire détruire les couverts aux brebis</a:t>
            </a:r>
          </a:p>
          <a:p>
            <a:pPr lvl="1"/>
            <a:r>
              <a:rPr lang="fr-FR" dirty="0">
                <a:solidFill>
                  <a:srgbClr val="00B050"/>
                </a:solidFill>
              </a:rPr>
              <a:t>Depuis 2018</a:t>
            </a:r>
          </a:p>
          <a:p>
            <a:pPr lvl="1"/>
            <a:r>
              <a:rPr lang="fr-FR" dirty="0">
                <a:solidFill>
                  <a:srgbClr val="00B050"/>
                </a:solidFill>
              </a:rPr>
              <a:t>360 brebis (entre 100 et 500 selon les années)</a:t>
            </a:r>
          </a:p>
          <a:p>
            <a:pPr lvl="1"/>
            <a:r>
              <a:rPr lang="fr-FR" dirty="0">
                <a:solidFill>
                  <a:srgbClr val="00B050"/>
                </a:solidFill>
              </a:rPr>
              <a:t>D’octobre à décembre</a:t>
            </a:r>
          </a:p>
          <a:p>
            <a:pPr lvl="1"/>
            <a:endParaRPr lang="fr-FR" dirty="0">
              <a:solidFill>
                <a:srgbClr val="00B050"/>
              </a:solidFill>
            </a:endParaRPr>
          </a:p>
          <a:p>
            <a:pPr lvl="1">
              <a:buFont typeface="Courier New" panose="02070309020205020404" pitchFamily="49" charset="0"/>
              <a:buChar char="o"/>
            </a:pPr>
            <a:endParaRPr lang="fr-FR" dirty="0">
              <a:solidFill>
                <a:srgbClr val="00B050"/>
              </a:solidFill>
            </a:endParaRPr>
          </a:p>
        </p:txBody>
      </p:sp>
      <p:sp>
        <p:nvSpPr>
          <p:cNvPr id="4" name="Espace réservé du pied de page 3">
            <a:extLst>
              <a:ext uri="{FF2B5EF4-FFF2-40B4-BE49-F238E27FC236}">
                <a16:creationId xmlns:a16="http://schemas.microsoft.com/office/drawing/2014/main" id="{CA8CA578-DDE5-DA61-10A9-92C63DB42220}"/>
              </a:ext>
            </a:extLst>
          </p:cNvPr>
          <p:cNvSpPr>
            <a:spLocks noGrp="1"/>
          </p:cNvSpPr>
          <p:nvPr>
            <p:ph type="ftr" sz="quarter" idx="11"/>
          </p:nvPr>
        </p:nvSpPr>
        <p:spPr>
          <a:xfrm>
            <a:off x="2123728" y="6356350"/>
            <a:ext cx="4320480" cy="365125"/>
          </a:xfrm>
        </p:spPr>
        <p:txBody>
          <a:bodyPr/>
          <a:lstStyle/>
          <a:p>
            <a:pPr>
              <a:defRPr/>
            </a:pPr>
            <a:r>
              <a:rPr lang="fr-FR" sz="1800" dirty="0">
                <a:solidFill>
                  <a:schemeClr val="bg1"/>
                </a:solidFill>
              </a:rPr>
              <a:t>Webinaire Centre-Val-de-Loire 18/12/2023</a:t>
            </a:r>
          </a:p>
        </p:txBody>
      </p:sp>
    </p:spTree>
    <p:extLst>
      <p:ext uri="{BB962C8B-B14F-4D97-AF65-F5344CB8AC3E}">
        <p14:creationId xmlns:p14="http://schemas.microsoft.com/office/powerpoint/2010/main" val="2505799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134F41A2-ABC1-BC40-C89C-C934A2297083}"/>
              </a:ext>
            </a:extLst>
          </p:cNvPr>
          <p:cNvSpPr>
            <a:spLocks noGrp="1"/>
          </p:cNvSpPr>
          <p:nvPr>
            <p:ph type="body" sz="quarter" idx="19"/>
          </p:nvPr>
        </p:nvSpPr>
        <p:spPr/>
        <p:txBody>
          <a:bodyPr/>
          <a:lstStyle/>
          <a:p>
            <a:endParaRPr lang="fr-FR"/>
          </a:p>
        </p:txBody>
      </p:sp>
      <p:sp>
        <p:nvSpPr>
          <p:cNvPr id="5" name="Espace réservé du texte 4">
            <a:extLst>
              <a:ext uri="{FF2B5EF4-FFF2-40B4-BE49-F238E27FC236}">
                <a16:creationId xmlns:a16="http://schemas.microsoft.com/office/drawing/2014/main" id="{8D2FB6E9-F212-1364-2350-57EC03772547}"/>
              </a:ext>
            </a:extLst>
          </p:cNvPr>
          <p:cNvSpPr>
            <a:spLocks noGrp="1"/>
          </p:cNvSpPr>
          <p:nvPr>
            <p:ph type="body" sz="quarter" idx="22"/>
          </p:nvPr>
        </p:nvSpPr>
        <p:spPr/>
        <p:txBody>
          <a:bodyPr/>
          <a:lstStyle/>
          <a:p>
            <a:r>
              <a:rPr lang="fr-FR" sz="3600" dirty="0"/>
              <a:t>Couverts végétaux </a:t>
            </a:r>
            <a:r>
              <a:rPr lang="fr-FR" dirty="0"/>
              <a:t>: faire des économies en faisant pâturer les brebis</a:t>
            </a:r>
          </a:p>
          <a:p>
            <a:r>
              <a:rPr lang="fr-FR" dirty="0"/>
              <a:t>					</a:t>
            </a:r>
          </a:p>
        </p:txBody>
      </p:sp>
      <p:sp>
        <p:nvSpPr>
          <p:cNvPr id="21" name="ZoneTexte 20">
            <a:extLst>
              <a:ext uri="{FF2B5EF4-FFF2-40B4-BE49-F238E27FC236}">
                <a16:creationId xmlns:a16="http://schemas.microsoft.com/office/drawing/2014/main" id="{93A899DA-066B-EA7D-D061-41744DCB8777}"/>
              </a:ext>
            </a:extLst>
          </p:cNvPr>
          <p:cNvSpPr txBox="1"/>
          <p:nvPr/>
        </p:nvSpPr>
        <p:spPr>
          <a:xfrm>
            <a:off x="1335877" y="5400327"/>
            <a:ext cx="882994" cy="184666"/>
          </a:xfrm>
          <a:prstGeom prst="rect">
            <a:avLst/>
          </a:prstGeom>
          <a:noFill/>
        </p:spPr>
        <p:txBody>
          <a:bodyPr wrap="square" rtlCol="0">
            <a:spAutoFit/>
          </a:bodyPr>
          <a:lstStyle/>
          <a:p>
            <a:r>
              <a:rPr lang="fr-FR" sz="600" dirty="0">
                <a:solidFill>
                  <a:schemeClr val="bg1"/>
                </a:solidFill>
              </a:rPr>
              <a:t>Photo Aurore Baillet</a:t>
            </a:r>
          </a:p>
        </p:txBody>
      </p:sp>
      <p:sp>
        <p:nvSpPr>
          <p:cNvPr id="26" name="ZoneTexte 25">
            <a:extLst>
              <a:ext uri="{FF2B5EF4-FFF2-40B4-BE49-F238E27FC236}">
                <a16:creationId xmlns:a16="http://schemas.microsoft.com/office/drawing/2014/main" id="{EF8439D0-2DAC-C043-4246-B0DAE1951A60}"/>
              </a:ext>
            </a:extLst>
          </p:cNvPr>
          <p:cNvSpPr txBox="1"/>
          <p:nvPr/>
        </p:nvSpPr>
        <p:spPr>
          <a:xfrm>
            <a:off x="5352804" y="3257965"/>
            <a:ext cx="3333352" cy="507831"/>
          </a:xfrm>
          <a:prstGeom prst="rect">
            <a:avLst/>
          </a:prstGeom>
          <a:noFill/>
        </p:spPr>
        <p:txBody>
          <a:bodyPr wrap="square" rtlCol="0">
            <a:spAutoFit/>
          </a:bodyPr>
          <a:lstStyle/>
          <a:p>
            <a:endParaRPr lang="fr-FR" sz="1350" dirty="0"/>
          </a:p>
          <a:p>
            <a:endParaRPr lang="fr-FR" sz="1350" dirty="0"/>
          </a:p>
        </p:txBody>
      </p:sp>
      <p:pic>
        <p:nvPicPr>
          <p:cNvPr id="13" name="Image 12" descr="Une image contenant herbe, extérieur, mammifère, debout&#10;&#10;Description générée automatiquement">
            <a:extLst>
              <a:ext uri="{FF2B5EF4-FFF2-40B4-BE49-F238E27FC236}">
                <a16:creationId xmlns:a16="http://schemas.microsoft.com/office/drawing/2014/main" id="{94CC7CAA-D425-F500-2E20-5693175FAA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651113" y="2621843"/>
            <a:ext cx="3204852" cy="2403638"/>
          </a:xfrm>
          <a:prstGeom prst="rect">
            <a:avLst/>
          </a:prstGeom>
          <a:ln>
            <a:solidFill>
              <a:schemeClr val="bg1">
                <a:lumMod val="50000"/>
              </a:schemeClr>
            </a:solidFill>
          </a:ln>
        </p:spPr>
      </p:pic>
      <p:pic>
        <p:nvPicPr>
          <p:cNvPr id="6" name="Image 5">
            <a:extLst>
              <a:ext uri="{FF2B5EF4-FFF2-40B4-BE49-F238E27FC236}">
                <a16:creationId xmlns:a16="http://schemas.microsoft.com/office/drawing/2014/main" id="{CD7EF36C-35C3-ABB8-EBC3-8043BDC33E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6072" y="5826882"/>
            <a:ext cx="571296" cy="563563"/>
          </a:xfrm>
          <a:prstGeom prst="rect">
            <a:avLst/>
          </a:prstGeom>
        </p:spPr>
      </p:pic>
      <p:pic>
        <p:nvPicPr>
          <p:cNvPr id="7" name="Image 6">
            <a:extLst>
              <a:ext uri="{FF2B5EF4-FFF2-40B4-BE49-F238E27FC236}">
                <a16:creationId xmlns:a16="http://schemas.microsoft.com/office/drawing/2014/main" id="{B5FBEC99-2580-2E3B-93EB-142CC4E8DCE3}"/>
              </a:ext>
            </a:extLst>
          </p:cNvPr>
          <p:cNvPicPr>
            <a:picLocks noChangeAspect="1"/>
          </p:cNvPicPr>
          <p:nvPr/>
        </p:nvPicPr>
        <p:blipFill>
          <a:blip r:embed="rId4"/>
          <a:stretch>
            <a:fillRect/>
          </a:stretch>
        </p:blipFill>
        <p:spPr>
          <a:xfrm>
            <a:off x="2372772" y="6093296"/>
            <a:ext cx="980777" cy="311024"/>
          </a:xfrm>
          <a:prstGeom prst="rect">
            <a:avLst/>
          </a:prstGeom>
        </p:spPr>
      </p:pic>
      <p:pic>
        <p:nvPicPr>
          <p:cNvPr id="9" name="Image 8" descr="Une image contenant herbe, mouton, mammifère, plein air&#10;&#10;Description générée automatiquement">
            <a:extLst>
              <a:ext uri="{FF2B5EF4-FFF2-40B4-BE49-F238E27FC236}">
                <a16:creationId xmlns:a16="http://schemas.microsoft.com/office/drawing/2014/main" id="{F7D05313-4244-BC88-30D1-5765E8CB4D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5976" y="3173735"/>
            <a:ext cx="3819027" cy="2556539"/>
          </a:xfrm>
          <a:prstGeom prst="rect">
            <a:avLst/>
          </a:prstGeom>
          <a:ln>
            <a:solidFill>
              <a:schemeClr val="bg1">
                <a:lumMod val="50000"/>
              </a:schemeClr>
            </a:solidFill>
          </a:ln>
        </p:spPr>
      </p:pic>
      <p:pic>
        <p:nvPicPr>
          <p:cNvPr id="8" name="Image 7">
            <a:extLst>
              <a:ext uri="{FF2B5EF4-FFF2-40B4-BE49-F238E27FC236}">
                <a16:creationId xmlns:a16="http://schemas.microsoft.com/office/drawing/2014/main" id="{46F20678-875A-EF32-04F3-57D53226FC78}"/>
              </a:ext>
            </a:extLst>
          </p:cNvPr>
          <p:cNvPicPr>
            <a:picLocks noChangeAspect="1"/>
          </p:cNvPicPr>
          <p:nvPr/>
        </p:nvPicPr>
        <p:blipFill>
          <a:blip r:embed="rId6"/>
          <a:stretch>
            <a:fillRect/>
          </a:stretch>
        </p:blipFill>
        <p:spPr>
          <a:xfrm>
            <a:off x="1147668" y="5805263"/>
            <a:ext cx="583970" cy="578071"/>
          </a:xfrm>
          <a:prstGeom prst="rect">
            <a:avLst/>
          </a:prstGeom>
        </p:spPr>
      </p:pic>
    </p:spTree>
    <p:extLst>
      <p:ext uri="{BB962C8B-B14F-4D97-AF65-F5344CB8AC3E}">
        <p14:creationId xmlns:p14="http://schemas.microsoft.com/office/powerpoint/2010/main" val="1427317887"/>
      </p:ext>
    </p:extLst>
  </p:cSld>
  <p:clrMapOvr>
    <a:masterClrMapping/>
  </p:clrMapOvr>
</p:sld>
</file>

<file path=ppt/theme/theme1.xml><?xml version="1.0" encoding="utf-8"?>
<a:theme xmlns:a="http://schemas.openxmlformats.org/drawingml/2006/main" name="Masque mini-conférences Tech-Ovin 20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TotalTime>
  <Words>1072</Words>
  <Application>Microsoft Office PowerPoint</Application>
  <PresentationFormat>Affichage à l'écran (4:3)</PresentationFormat>
  <Paragraphs>151</Paragraphs>
  <Slides>30</Slides>
  <Notes>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30</vt:i4>
      </vt:variant>
    </vt:vector>
  </HeadingPairs>
  <TitlesOfParts>
    <vt:vector size="35" baseType="lpstr">
      <vt:lpstr>Arial</vt:lpstr>
      <vt:lpstr>Calibri</vt:lpstr>
      <vt:lpstr>Courier New</vt:lpstr>
      <vt:lpstr>Wingdings</vt:lpstr>
      <vt:lpstr>Masque mini-conférences Tech-Ovin 2021</vt:lpstr>
      <vt:lpstr>Coûts de production en ovins viande :  des pistes pour les diminuer en Centre-Val de Loire</vt:lpstr>
      <vt:lpstr>Des charges aux prix toujours très élevés</vt:lpstr>
      <vt:lpstr>Des estimations de coûts de production 2022 en forte hausse</vt:lpstr>
      <vt:lpstr>D’où une forte baisse de la rémunération permise</vt:lpstr>
      <vt:lpstr>En priorité, revoir le système d’alimentation</vt:lpstr>
      <vt:lpstr>Améliorer l’autonomie en concentré : EARL Parry (36)</vt:lpstr>
      <vt:lpstr>Améliorer l’autonomie en concentré : EARL Parry (36)</vt:lpstr>
      <vt:lpstr>Les brebis d’un éleveur pâturent mes couverts : Cédric Cormier (45)</vt:lpstr>
      <vt:lpstr>Présentation PowerPoint</vt:lpstr>
      <vt:lpstr>Pâturage des couverts : sans effet sur la culture suivante </vt:lpstr>
      <vt:lpstr>Pâturage des couverts : sans effet sur la culture suivante </vt:lpstr>
      <vt:lpstr>Pâturage des couverts : moins de limaces</vt:lpstr>
      <vt:lpstr>Pâturage des couverts : pas de piétinement</vt:lpstr>
      <vt:lpstr>Pâturage des couverts : des charges de cultures allégées  </vt:lpstr>
      <vt:lpstr>Un abri éphémère</vt:lpstr>
      <vt:lpstr>Développer le pâturage en toute saison : Sébastien Bellec (56)</vt:lpstr>
      <vt:lpstr>Développer le pâturage en toute saison : Sébastien Bellec (56)</vt:lpstr>
      <vt:lpstr>Revoir la conduite de la reproduction</vt:lpstr>
      <vt:lpstr>Arrêt de la contre-saison :  GAEC des Fayens (23)</vt:lpstr>
      <vt:lpstr>Arrêt de la contre-saison :  GAEC des Fayens (23)</vt:lpstr>
      <vt:lpstr>Merci pour votre attention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Pour en savoir plus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dc:creator>
  <cp:lastModifiedBy>Sagot Laurence</cp:lastModifiedBy>
  <cp:revision>90</cp:revision>
  <dcterms:created xsi:type="dcterms:W3CDTF">2019-07-15T15:36:50Z</dcterms:created>
  <dcterms:modified xsi:type="dcterms:W3CDTF">2023-12-18T17:55:33Z</dcterms:modified>
</cp:coreProperties>
</file>