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3" r:id="rId2"/>
    <p:sldMasterId id="2147483747" r:id="rId3"/>
    <p:sldMasterId id="2147483775" r:id="rId4"/>
    <p:sldMasterId id="2147483809" r:id="rId5"/>
    <p:sldMasterId id="2147483833" r:id="rId6"/>
    <p:sldMasterId id="2147483845" r:id="rId7"/>
  </p:sldMasterIdLst>
  <p:notesMasterIdLst>
    <p:notesMasterId r:id="rId27"/>
  </p:notesMasterIdLst>
  <p:handoutMasterIdLst>
    <p:handoutMasterId r:id="rId28"/>
  </p:handoutMasterIdLst>
  <p:sldIdLst>
    <p:sldId id="662" r:id="rId8"/>
    <p:sldId id="701" r:id="rId9"/>
    <p:sldId id="663" r:id="rId10"/>
    <p:sldId id="702" r:id="rId11"/>
    <p:sldId id="711" r:id="rId12"/>
    <p:sldId id="703" r:id="rId13"/>
    <p:sldId id="706" r:id="rId14"/>
    <p:sldId id="717" r:id="rId15"/>
    <p:sldId id="714" r:id="rId16"/>
    <p:sldId id="715" r:id="rId17"/>
    <p:sldId id="704" r:id="rId18"/>
    <p:sldId id="708" r:id="rId19"/>
    <p:sldId id="709" r:id="rId20"/>
    <p:sldId id="712" r:id="rId21"/>
    <p:sldId id="710" r:id="rId22"/>
    <p:sldId id="713" r:id="rId23"/>
    <p:sldId id="705" r:id="rId24"/>
    <p:sldId id="718" r:id="rId25"/>
    <p:sldId id="719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stall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3"/>
    <a:srgbClr val="009644"/>
    <a:srgbClr val="990033"/>
    <a:srgbClr val="7DA0D0"/>
    <a:srgbClr val="D4DFEF"/>
    <a:srgbClr val="CCECFF"/>
    <a:srgbClr val="660033"/>
    <a:srgbClr val="683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2" autoAdjust="0"/>
    <p:restoredTop sz="89165" autoAdjust="0"/>
  </p:normalViewPr>
  <p:slideViewPr>
    <p:cSldViewPr>
      <p:cViewPr varScale="1">
        <p:scale>
          <a:sx n="102" d="100"/>
          <a:sy n="102" d="100"/>
        </p:scale>
        <p:origin x="19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7742-DBBA-460A-A6E7-CF97FA990C15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7830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7830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42E0-C532-410E-BBE4-2418C617C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47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3B35-3BEB-47A6-B39E-999FFCEE11B1}" type="datetimeFigureOut">
              <a:rPr lang="fr-FR" smtClean="0"/>
              <a:pPr/>
              <a:t>11/09/2020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C187-B733-41F7-8973-F35CF6675E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531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1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7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83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6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2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5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93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1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87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AC187-B733-41F7-8973-F35CF6675E1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280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154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43350" y="404813"/>
            <a:ext cx="1204913" cy="2908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404813"/>
            <a:ext cx="3467100" cy="2908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7738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850998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977900"/>
            <a:ext cx="846296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57112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2393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977900"/>
            <a:ext cx="4154488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8388" y="977900"/>
            <a:ext cx="4156075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7427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5996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058833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481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31046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076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625999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977900"/>
            <a:ext cx="8462963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1716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50800"/>
            <a:ext cx="2195513" cy="61849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0825" y="50800"/>
            <a:ext cx="6435725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823135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145116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419886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5203119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977900"/>
            <a:ext cx="846296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34370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807712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977900"/>
            <a:ext cx="4154488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8388" y="977900"/>
            <a:ext cx="4156075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83462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40060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054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5677355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28164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605580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516928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15" y="50800"/>
            <a:ext cx="6481763" cy="946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977900"/>
            <a:ext cx="8462963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781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50800"/>
            <a:ext cx="2195513" cy="61849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0825" y="50800"/>
            <a:ext cx="6435725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478541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4632" cy="139558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848872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365125"/>
          </a:xfrm>
        </p:spPr>
        <p:txBody>
          <a:bodyPr/>
          <a:lstStyle/>
          <a:p>
            <a:fld id="{EBB5C5A9-7A69-4791-B32E-F947F07047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04879"/>
            <a:ext cx="2088232" cy="698755"/>
          </a:xfrm>
          <a:prstGeom prst="rect">
            <a:avLst/>
          </a:prstGeom>
        </p:spPr>
      </p:pic>
      <p:pic>
        <p:nvPicPr>
          <p:cNvPr id="1026" name="Picture 2" descr="C:\Users\CHAZOT~1\AppData\Local\Temp\7zO47B61CD5\Bloc marque+site vecto- Région Centre-Val de Loire- 2015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62625"/>
            <a:ext cx="1584176" cy="6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85" y="404664"/>
            <a:ext cx="2980283" cy="15287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03012"/>
            <a:ext cx="1008112" cy="11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2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A3E0-5554-43BC-8917-DB66B712CB9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3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b"/>
          <a:lstStyle>
            <a:lvl1pPr algn="l">
              <a:defRPr sz="40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E0C-33EE-4CA7-8D3C-E9B2E143A5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616765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5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9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CB7E-1589-46C0-BAA4-1CB10FFC8A1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616765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2233613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09863" y="1484313"/>
            <a:ext cx="2233612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9363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9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F41-E412-447D-A554-A29AB7B23FC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616765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3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9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6C2-4D9B-41D9-B13A-A3AB5DA779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616765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3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4C0D-60D5-49C5-B779-9A4BA49F06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71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6071-B3B2-4B40-90FF-EE8975E6C4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3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FDD9-3DF7-4C5B-B6E5-4BF0FB80E1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616765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5CC-0294-4ED4-99A7-4D0CB9BED6D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9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9EB-1F68-472D-B158-75AE231100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1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93400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5694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95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9110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2233613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09863" y="1484313"/>
            <a:ext cx="2233612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7411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2816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90069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51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3000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634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14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43350" y="404813"/>
            <a:ext cx="1204913" cy="2908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404813"/>
            <a:ext cx="3467100" cy="2908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4072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63657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407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30890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974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7940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1096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10787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232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306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14707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8448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6889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849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9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8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48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42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Entrée manuelle 11"/>
          <p:cNvSpPr/>
          <p:nvPr userDrawn="1"/>
        </p:nvSpPr>
        <p:spPr>
          <a:xfrm rot="10800000">
            <a:off x="1443214" y="-1"/>
            <a:ext cx="7700786" cy="1268761"/>
          </a:xfrm>
          <a:prstGeom prst="flowChartManualInpu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100000">
                <a:srgbClr val="99CC00">
                  <a:shade val="67500"/>
                  <a:satMod val="115000"/>
                </a:srgbClr>
              </a:gs>
              <a:gs pos="32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699"/>
            <a:ext cx="7416824" cy="1194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:\_Cda36\_gigotc36d\PHF\Programmes\Logos\Logo H&amp;F CV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43214" cy="12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21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220072" y="6552728"/>
            <a:ext cx="3886905" cy="332656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4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77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3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781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8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57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04813"/>
            <a:ext cx="48244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46196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</p:txBody>
      </p:sp>
      <p:pic>
        <p:nvPicPr>
          <p:cNvPr id="1029" name="Picture 9" descr="BV_Certification_ISO 9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68863"/>
            <a:ext cx="971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logo_CA_Loir_Cher_Q_1_parti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2526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41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élogramme 13"/>
          <p:cNvSpPr/>
          <p:nvPr/>
        </p:nvSpPr>
        <p:spPr>
          <a:xfrm flipH="1">
            <a:off x="-71438" y="-285750"/>
            <a:ext cx="6643688" cy="6500813"/>
          </a:xfrm>
          <a:prstGeom prst="parallelogram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643687" y="1035827"/>
            <a:ext cx="1240681" cy="6649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64844" y="2321719"/>
            <a:ext cx="2051372" cy="675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763396" y="4039395"/>
            <a:ext cx="1285875" cy="665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à coins arrondis 19"/>
          <p:cNvSpPr/>
          <p:nvPr userDrawn="1"/>
        </p:nvSpPr>
        <p:spPr>
          <a:xfrm>
            <a:off x="6572250" y="2185541"/>
            <a:ext cx="1528142" cy="546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572001" y="3933056"/>
            <a:ext cx="1152128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2710" y="-607219"/>
            <a:ext cx="5663826" cy="7072313"/>
          </a:xfrm>
          <a:prstGeom prst="rect">
            <a:avLst/>
          </a:prstGeom>
        </p:spPr>
      </p:pic>
      <p:sp>
        <p:nvSpPr>
          <p:cNvPr id="9" name="Larme 8"/>
          <p:cNvSpPr/>
          <p:nvPr/>
        </p:nvSpPr>
        <p:spPr>
          <a:xfrm flipH="1">
            <a:off x="0" y="0"/>
            <a:ext cx="7286625" cy="4643438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868" t="-9259" r="-2858" b="-9905"/>
          <a:stretch>
            <a:fillRect/>
          </a:stretch>
        </p:blipFill>
        <p:spPr bwMode="auto">
          <a:xfrm>
            <a:off x="928662" y="406295"/>
            <a:ext cx="3730080" cy="1259064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99CC00"/>
            </a:solidFill>
            <a:miter lim="800000"/>
            <a:headEnd/>
            <a:tailEnd/>
          </a:ln>
        </p:spPr>
      </p:pic>
      <p:grpSp>
        <p:nvGrpSpPr>
          <p:cNvPr id="4106" name="Groupe 14"/>
          <p:cNvGrpSpPr>
            <a:grpSpLocks/>
          </p:cNvGrpSpPr>
          <p:nvPr userDrawn="1"/>
        </p:nvGrpSpPr>
        <p:grpSpPr bwMode="auto">
          <a:xfrm>
            <a:off x="857250" y="3714750"/>
            <a:ext cx="2857500" cy="1714500"/>
            <a:chOff x="1571604" y="2857496"/>
            <a:chExt cx="2786082" cy="164307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571604" y="2857496"/>
              <a:ext cx="2786082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4113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3038481"/>
              <a:ext cx="2397125" cy="131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32"/>
          <p:cNvSpPr/>
          <p:nvPr userDrawn="1"/>
        </p:nvSpPr>
        <p:spPr>
          <a:xfrm>
            <a:off x="-142875" y="6143625"/>
            <a:ext cx="9358313" cy="642938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2875" y="6227763"/>
            <a:ext cx="8929688" cy="558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2051" name="Picture 1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6286500"/>
            <a:ext cx="15621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5"/>
          <a:stretch>
            <a:fillRect/>
          </a:stretch>
        </p:blipFill>
        <p:spPr bwMode="auto">
          <a:xfrm>
            <a:off x="142875" y="6240463"/>
            <a:ext cx="923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42844" y="142852"/>
            <a:ext cx="8858312" cy="785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99CC0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15250" y="214313"/>
            <a:ext cx="1143000" cy="6619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7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C4C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E2A0-49AE-4663-A5C5-E8287EBC645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360"/>
            <a:ext cx="9144000" cy="1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04813"/>
            <a:ext cx="48244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46196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</p:txBody>
      </p:sp>
      <p:pic>
        <p:nvPicPr>
          <p:cNvPr id="1029" name="Picture 15" descr="logo_CA_Loir_Cher_Q_1_parti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2526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524625"/>
            <a:ext cx="8248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7207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547813" y="6491288"/>
            <a:ext cx="585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</a:rPr>
              <a:t>Date  -  Prénom NOM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7667625" y="6597650"/>
            <a:ext cx="1162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srgbClr val="000000"/>
                </a:solidFill>
              </a:rPr>
              <a:t>Page </a:t>
            </a:r>
            <a:fld id="{1614ED0A-2180-4A79-880B-B1793AB6E9F8}" type="slidenum">
              <a:rPr lang="fr-FR" sz="1000" b="1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1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913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913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913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913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913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13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13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13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13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6"/>
          <p:cNvSpPr/>
          <p:nvPr/>
        </p:nvSpPr>
        <p:spPr>
          <a:xfrm rot="10800000">
            <a:off x="1443214" y="-1"/>
            <a:ext cx="7700786" cy="1268761"/>
          </a:xfrm>
          <a:prstGeom prst="flowChartManualInpu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100000">
                <a:srgbClr val="99CC00">
                  <a:shade val="67500"/>
                  <a:satMod val="115000"/>
                </a:srgbClr>
              </a:gs>
              <a:gs pos="32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371776B9-E89D-4FA6-BF91-88D34E937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D:\_Cda36\_gigotc36d\PHF\Programmes\Logos\Logo H&amp;F CV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43214" cy="12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1547664" y="-30824"/>
            <a:ext cx="7596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43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fr-FR" sz="4000" b="0" i="0" kern="1200" cap="all" baseline="0" dirty="0">
          <a:solidFill>
            <a:schemeClr val="bg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Journée régionale Ovine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>
                <a:latin typeface="HelveticaNeueLT Std Lt" pitchFamily="34" charset="0"/>
              </a:rPr>
              <a:t>15/09/2020</a:t>
            </a:r>
          </a:p>
          <a:p>
            <a:r>
              <a:rPr lang="fr-FR" dirty="0">
                <a:latin typeface="HelveticaNeueLT Std Lt" pitchFamily="34" charset="0"/>
              </a:rPr>
              <a:t>NIBELLE (45)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42"/>
          <a:stretch/>
        </p:blipFill>
        <p:spPr bwMode="auto">
          <a:xfrm>
            <a:off x="7034189" y="142879"/>
            <a:ext cx="994195" cy="10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18" y="313723"/>
            <a:ext cx="937670" cy="7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112834" y="1114315"/>
            <a:ext cx="300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http://www.inn-ovin.fr/</a:t>
            </a:r>
          </a:p>
        </p:txBody>
      </p:sp>
      <p:pic>
        <p:nvPicPr>
          <p:cNvPr id="1026" name="officeArt object">
            <a:extLst>
              <a:ext uri="{FF2B5EF4-FFF2-40B4-BE49-F238E27FC236}">
                <a16:creationId xmlns:a16="http://schemas.microsoft.com/office/drawing/2014/main" id="{E3BE49AE-6FC6-4B20-8C2B-F01828CD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1"/>
            <a:ext cx="3124925" cy="20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988E07-5D6D-430C-A401-3E4C4E8105C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r="11138"/>
          <a:stretch/>
        </p:blipFill>
        <p:spPr bwMode="auto">
          <a:xfrm>
            <a:off x="7324574" y="3026241"/>
            <a:ext cx="1819426" cy="247156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192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4F02C7-6BC4-44FA-BAED-CD3CC516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17" y="0"/>
            <a:ext cx="10354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5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D37-443B-4373-AA28-AC7616DF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84" y="274638"/>
            <a:ext cx="6612872" cy="1143000"/>
          </a:xfrm>
        </p:spPr>
        <p:txBody>
          <a:bodyPr/>
          <a:lstStyle/>
          <a:p>
            <a:r>
              <a:rPr lang="fr-FR" dirty="0"/>
              <a:t>Valorisation de la pesée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6E65A-70A8-4CA9-9714-1A8C50D9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8600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En système allaitant, la pesée des agneaux est le seul moyen d’évaluer la production laitière de la mère</a:t>
            </a:r>
          </a:p>
          <a:p>
            <a:endParaRPr lang="fr-FR" dirty="0"/>
          </a:p>
          <a:p>
            <a:r>
              <a:rPr lang="fr-FR" dirty="0"/>
              <a:t>Sur les 30 à 45 premiers jours, le lait de la mère et le seul aliment pour l’agneau, la quantité et la qualité sont donc des paramètres essentiels.</a:t>
            </a:r>
          </a:p>
          <a:p>
            <a:endParaRPr lang="fr-FR" dirty="0"/>
          </a:p>
          <a:p>
            <a:r>
              <a:rPr lang="fr-FR" dirty="0"/>
              <a:t>Système PAT30, avec pesée entre 21j et 46j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D893B-E7B8-43B6-A613-7D6EC8E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DFA8CFA2-19D6-41E6-B8C2-E49BDED8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2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D37-443B-4373-AA28-AC7616DF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84" y="109537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Valorisation de la pesée : PAT30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D893B-E7B8-43B6-A613-7D6EC8E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5F65DE-9432-4489-8BEE-7FC69C5D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" y="1416074"/>
            <a:ext cx="9144000" cy="4438385"/>
          </a:xfrm>
          <a:prstGeom prst="rect">
            <a:avLst/>
          </a:prstGeom>
        </p:spPr>
      </p:pic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C2C9A9B5-7B68-4C43-A8BB-48B7F973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D37-443B-4373-AA28-AC7616DF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Valorisation de la pesée : PAT30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D893B-E7B8-43B6-A613-7D6EC8E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E5DAE3-8F67-4612-8D2A-6811CAD6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" y="2720465"/>
            <a:ext cx="9076900" cy="1417069"/>
          </a:xfrm>
          <a:prstGeom prst="rect">
            <a:avLst/>
          </a:prstGeom>
        </p:spPr>
      </p:pic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D3518F2B-B8FD-4F56-B3B3-9AA9817E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6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D37-443B-4373-AA28-AC7616DF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2" y="274638"/>
            <a:ext cx="8214543" cy="1143000"/>
          </a:xfrm>
        </p:spPr>
        <p:txBody>
          <a:bodyPr/>
          <a:lstStyle/>
          <a:p>
            <a:r>
              <a:rPr lang="fr-FR" dirty="0"/>
              <a:t>Cas particulier du GMQ 10-30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D893B-E7B8-43B6-A613-7D6EC8E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7871888-3BA7-432E-B867-EBBE0446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fr-FR" dirty="0"/>
              <a:t>Une pesée à 10j et une pesée à 30j pour un GMQ réel </a:t>
            </a:r>
          </a:p>
          <a:p>
            <a:r>
              <a:rPr lang="fr-FR" dirty="0"/>
              <a:t>Sélection plus fine sur un GMQ réel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91BADA-BD7F-4F7C-A828-C0E861B6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7" y="3501009"/>
            <a:ext cx="8711082" cy="157948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527A82F-CE72-4D23-9575-2D81BC57F8A1}"/>
              </a:ext>
            </a:extLst>
          </p:cNvPr>
          <p:cNvSpPr txBox="1">
            <a:spLocks/>
          </p:cNvSpPr>
          <p:nvPr/>
        </p:nvSpPr>
        <p:spPr>
          <a:xfrm>
            <a:off x="524036" y="5195738"/>
            <a:ext cx="80855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Tri sur le GMQ lié à la quantité (et qualité) de lait disponible pour l’agneau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02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D37-443B-4373-AA28-AC7616DF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354" y="49187"/>
            <a:ext cx="6840760" cy="1143000"/>
          </a:xfrm>
        </p:spPr>
        <p:txBody>
          <a:bodyPr/>
          <a:lstStyle/>
          <a:p>
            <a:r>
              <a:rPr lang="fr-FR" dirty="0"/>
              <a:t>Valorisation de la sélection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6E65A-70A8-4CA9-9714-1A8C50D9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362075"/>
            <a:ext cx="8229600" cy="4329906"/>
          </a:xfrm>
        </p:spPr>
        <p:txBody>
          <a:bodyPr/>
          <a:lstStyle/>
          <a:p>
            <a:r>
              <a:rPr lang="fr-FR" dirty="0"/>
              <a:t>La Romanov </a:t>
            </a:r>
            <a:r>
              <a:rPr lang="fr-FR" sz="2000" dirty="0"/>
              <a:t>(race très prolifique)</a:t>
            </a:r>
          </a:p>
          <a:p>
            <a:r>
              <a:rPr lang="fr-FR" sz="2000" dirty="0"/>
              <a:t>Résultats 2020 :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D893B-E7B8-43B6-A613-7D6EC8E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B2598FB-006C-4490-9414-F62DAD26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53084"/>
              </p:ext>
            </p:extLst>
          </p:nvPr>
        </p:nvGraphicFramePr>
        <p:xfrm>
          <a:off x="1378699" y="2694451"/>
          <a:ext cx="637625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08">
                  <a:extLst>
                    <a:ext uri="{9D8B030D-6E8A-4147-A177-3AD203B41FA5}">
                      <a16:colId xmlns:a16="http://schemas.microsoft.com/office/drawing/2014/main" val="3923534129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2073333818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981145484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2098985677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3297669392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87995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 Mercier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Agnelles Mercier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Brebis Mercier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Race Agnelles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Race Brebis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Agnelages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76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230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2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Agneaux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Prolificité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1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Mortalité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5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Mort-nés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2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-20j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+20j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7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31138"/>
                  </a:ext>
                </a:extLst>
              </a:tr>
            </a:tbl>
          </a:graphicData>
        </a:graphic>
      </p:graphicFrame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8E0CC551-ACD7-4F9C-BA1D-80BEB060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0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D37-443B-4373-AA28-AC7616DF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072" y="109537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Valorisation</a:t>
            </a:r>
            <a:r>
              <a:rPr lang="fr-FR" dirty="0"/>
              <a:t> de la sélection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6E65A-70A8-4CA9-9714-1A8C50D9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94" y="1335140"/>
            <a:ext cx="8229600" cy="4525963"/>
          </a:xfrm>
        </p:spPr>
        <p:txBody>
          <a:bodyPr/>
          <a:lstStyle/>
          <a:p>
            <a:r>
              <a:rPr lang="fr-FR" dirty="0"/>
              <a:t>La Romane </a:t>
            </a:r>
            <a:r>
              <a:rPr lang="fr-FR" sz="2000" dirty="0"/>
              <a:t>(Romanov-berrichon du cher 1960)</a:t>
            </a:r>
          </a:p>
          <a:p>
            <a:r>
              <a:rPr lang="fr-FR" sz="2000" dirty="0"/>
              <a:t>Résultats 2020 :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D893B-E7B8-43B6-A613-7D6EC8E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B2598FB-006C-4490-9414-F62DAD26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26069"/>
              </p:ext>
            </p:extLst>
          </p:nvPr>
        </p:nvGraphicFramePr>
        <p:xfrm>
          <a:off x="954681" y="2442408"/>
          <a:ext cx="723463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08">
                  <a:extLst>
                    <a:ext uri="{9D8B030D-6E8A-4147-A177-3AD203B41FA5}">
                      <a16:colId xmlns:a16="http://schemas.microsoft.com/office/drawing/2014/main" val="3923534129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2073333818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981145484"/>
                    </a:ext>
                  </a:extLst>
                </a:gridCol>
                <a:gridCol w="1003370">
                  <a:extLst>
                    <a:ext uri="{9D8B030D-6E8A-4147-A177-3AD203B41FA5}">
                      <a16:colId xmlns:a16="http://schemas.microsoft.com/office/drawing/2014/main" val="2098985677"/>
                    </a:ext>
                  </a:extLst>
                </a:gridCol>
                <a:gridCol w="1537018">
                  <a:extLst>
                    <a:ext uri="{9D8B030D-6E8A-4147-A177-3AD203B41FA5}">
                      <a16:colId xmlns:a16="http://schemas.microsoft.com/office/drawing/2014/main" val="3297669392"/>
                    </a:ext>
                  </a:extLst>
                </a:gridCol>
                <a:gridCol w="1328102">
                  <a:extLst>
                    <a:ext uri="{9D8B030D-6E8A-4147-A177-3AD203B41FA5}">
                      <a16:colId xmlns:a16="http://schemas.microsoft.com/office/drawing/2014/main" val="87995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 Mercier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Agnelles Mercier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Brebis Mercier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Race Agnelles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Race Brebis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Agnelages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124 (61)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437 (61)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2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Agneaux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Prolificité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197%(MN)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219%(MN)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1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Mortalité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18,7%(MN)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15,0%(MN)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5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Mort-nés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-20j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4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+20j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9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31138"/>
                  </a:ext>
                </a:extLst>
              </a:tr>
            </a:tbl>
          </a:graphicData>
        </a:graphic>
      </p:graphicFrame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897A3DBB-711B-4316-BF7E-6C37834D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2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1CE88-8CAE-4726-8C0C-67A2570D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Commercialisation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40FE0E-4FEB-438D-AF73-88DAF8A0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965326"/>
            <a:ext cx="8229600" cy="2548880"/>
          </a:xfrm>
        </p:spPr>
        <p:txBody>
          <a:bodyPr/>
          <a:lstStyle/>
          <a:p>
            <a:r>
              <a:rPr lang="fr-FR" dirty="0"/>
              <a:t>Femelles repro Romanov</a:t>
            </a:r>
          </a:p>
          <a:p>
            <a:r>
              <a:rPr lang="fr-FR" dirty="0"/>
              <a:t>Femelles repro Romane</a:t>
            </a:r>
          </a:p>
          <a:p>
            <a:r>
              <a:rPr lang="fr-FR" dirty="0"/>
              <a:t>Agneau de boucherie vendus en direct</a:t>
            </a:r>
          </a:p>
          <a:p>
            <a:r>
              <a:rPr lang="fr-FR" dirty="0"/>
              <a:t>Demande actuelle en export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823025-98DC-492F-984F-B8CDE6D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9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BFDB5-A3E7-41E1-A249-8E4A220C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219075"/>
            <a:ext cx="4104456" cy="1143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C3D81D-9C93-491D-A38C-26518C0B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4627"/>
            <a:ext cx="8229600" cy="4525963"/>
          </a:xfrm>
        </p:spPr>
        <p:txBody>
          <a:bodyPr/>
          <a:lstStyle/>
          <a:p>
            <a:r>
              <a:rPr lang="fr-FR" dirty="0"/>
              <a:t>Le Contrôle de performance est l’outil par excellence pour entretenir et renouveler son troupeau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152F11-68C9-4F96-8FFD-D099F8B9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A5A23D59-1719-4A7E-B11B-3BFC874F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01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440F7-6498-4C5F-B47D-8CBCCDF1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Et vous, comment valorisez vous le carnet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DFAD85-8C05-4B72-895E-A11B843E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BA99BBF-EC73-41FB-B1B7-2EF318854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r="7751" b="16389"/>
          <a:stretch/>
        </p:blipFill>
        <p:spPr bwMode="auto">
          <a:xfrm>
            <a:off x="619114" y="1651143"/>
            <a:ext cx="7895428" cy="49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fr-FR" dirty="0"/>
              <a:t>La pesée de l’agneau, l’indicateur de la production laitière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HAROLD BUCHER, </a:t>
            </a:r>
            <a:r>
              <a:rPr lang="fr-FR" dirty="0"/>
              <a:t>technicien ovin, GEODE</a:t>
            </a:r>
          </a:p>
          <a:p>
            <a:r>
              <a:rPr lang="fr-FR" b="1" dirty="0"/>
              <a:t>Loïc MERCIER, </a:t>
            </a:r>
            <a:r>
              <a:rPr lang="fr-FR" dirty="0"/>
              <a:t>Sélectionneur GEODE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F6DDC9C5-BEE7-43C2-820B-CC612D5F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9E3AAD-F9F7-4FAF-BDF5-475B92965E6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r="11138"/>
          <a:stretch/>
        </p:blipFill>
        <p:spPr bwMode="auto">
          <a:xfrm>
            <a:off x="6372200" y="3026241"/>
            <a:ext cx="2771800" cy="34270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94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b="1" dirty="0">
                <a:latin typeface="Calibri"/>
                <a:ea typeface="Calibri"/>
                <a:cs typeface="Times New Roman"/>
              </a:rPr>
              <a:t>Le contrôle de performance : la base de la sélection</a:t>
            </a:r>
            <a:endParaRPr lang="fr-FR" sz="2400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Présentation du contrôle de performance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Démonstration de la pesée des agneaux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fr-FR" sz="6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b="1" dirty="0">
                <a:latin typeface="Calibri"/>
                <a:ea typeface="Calibri"/>
                <a:cs typeface="Times New Roman"/>
              </a:rPr>
              <a:t>La pesée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LE PAT30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LE GMQ1030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b="1" dirty="0">
                <a:latin typeface="Calibri"/>
                <a:ea typeface="Calibri"/>
                <a:cs typeface="Times New Roman"/>
              </a:rPr>
              <a:t>La sélection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Les Races : Romanes et Romanov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Commerce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509FCED3-CB49-46E9-86BE-DEB13014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/>
              <a:t>LE CONTRÔLE DE PERFORMANCE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principe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partir du recueil précis d’informations sur les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inventaires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luttes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agnelages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et grâce aux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pesées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régulières des agneaux, le contrôle de performances en ferme aide l’éleveur dans la conduite de son troupeau et constitue l’outil de base de l’amélioration génétique au niveau de chaque troupeau.</a:t>
            </a:r>
            <a:endParaRPr lang="fr-FR" sz="2800" b="1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fr-FR" sz="5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	-inventaire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-luttes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-mises-bas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-croissances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0862FB0B-3F76-4295-A57D-8FE2C29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9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/>
              <a:t>LE CONTRÔLE DE PERFORMANCE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 formules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fr-FR" sz="2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Formule reproduction F8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Inventaire-luttes-mise bas-mortalité agneaux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fr-FR" sz="20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Formule Elevage F1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Idem F8 + 1 pesée à 30j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fr-FR" sz="20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Formule Complète F2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Idem F2 + 1 pesée à 70j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0862FB0B-3F76-4295-A57D-8FE2C29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0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9540"/>
            <a:ext cx="7122772" cy="1311227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</a:rPr>
              <a:t>DEMONSTRATION DE LA PESEE DES AGNEAUX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A027C31-F167-478C-B4B5-23CE4C70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4" y="1903316"/>
            <a:ext cx="8229600" cy="4925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>
                <a:latin typeface="Calibri"/>
                <a:ea typeface="Calibri"/>
                <a:cs typeface="Times New Roman"/>
              </a:rPr>
              <a:t>Lecteur de boucle électronique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>
                <a:latin typeface="Calibri"/>
                <a:ea typeface="Calibri"/>
                <a:cs typeface="Times New Roman"/>
              </a:rPr>
              <a:t>Un téléphone portable avec application SmartOvall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>
                <a:latin typeface="Calibri"/>
                <a:ea typeface="Calibri"/>
                <a:cs typeface="Times New Roman"/>
              </a:rPr>
              <a:t>Une balance Bluetooth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fr-FR" sz="24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>
                <a:latin typeface="Calibri"/>
                <a:ea typeface="Calibri"/>
                <a:cs typeface="Times New Roman"/>
              </a:rPr>
              <a:t>Jusqu’à 400 agneaux /h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>
                <a:latin typeface="Calibri"/>
                <a:ea typeface="Calibri"/>
                <a:cs typeface="Times New Roman"/>
              </a:rPr>
              <a:t>Possibilité de faire un traitement ou vaccin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>
                <a:latin typeface="Calibri"/>
                <a:ea typeface="Calibri"/>
                <a:cs typeface="Times New Roman"/>
              </a:rPr>
              <a:t>Inventaire mortalité agneau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fr-FR" sz="24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fr-FR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64203794-F767-4491-A6D1-10FA1772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5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180" y="29541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solidFill>
                  <a:schemeClr val="accent2"/>
                </a:solidFill>
              </a:rPr>
              <a:t>DEMONSTRATION DE LA PESEE DES AGNEAUX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524080-3AA4-47C4-B052-C50FFC36C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6" y="1340768"/>
            <a:ext cx="2936007" cy="52195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4E7FE8-FE47-4FC6-83C1-FA566D9B6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78" y="1268760"/>
            <a:ext cx="2976512" cy="52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F9B9220-281E-4A44-9E0E-A40F037C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2" y="238336"/>
            <a:ext cx="4226595" cy="6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12B149D-6984-4782-A8A4-1FE6409F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" y="2512149"/>
            <a:ext cx="4716016" cy="31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686411A7-21C6-445E-A6EE-6C89FFDA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58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7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EF03-44CE-4DBB-910A-ED4F331F6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4F2789-9C3F-49A8-872E-E3BAF18A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342272" cy="68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918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CA41_new">
  <a:themeElements>
    <a:clrScheme name="Presentation_CA41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CA41_ne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CA41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ésentation COFIL">
  <a:themeElements>
    <a:clrScheme name="CAP CAPRI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F23"/>
      </a:accent1>
      <a:accent2>
        <a:srgbClr val="009AA8"/>
      </a:accent2>
      <a:accent3>
        <a:srgbClr val="009656"/>
      </a:accent3>
      <a:accent4>
        <a:srgbClr val="DBE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s">
      <a:majorFont>
        <a:latin typeface="HelveticaNeueLT Std Lt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tion_CA41_new">
  <a:themeElements>
    <a:clrScheme name="Presentation_CA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CA4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CA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A4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A4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hème Office">
  <a:themeElements>
    <a:clrScheme name="Personnalisé 4">
      <a:dk1>
        <a:sysClr val="windowText" lastClr="000000"/>
      </a:dk1>
      <a:lt1>
        <a:sysClr val="window" lastClr="FFFFFF"/>
      </a:lt1>
      <a:dk2>
        <a:srgbClr val="006600"/>
      </a:dk2>
      <a:lt2>
        <a:srgbClr val="92D050"/>
      </a:lt2>
      <a:accent1>
        <a:srgbClr val="C00000"/>
      </a:accent1>
      <a:accent2>
        <a:srgbClr val="C00000"/>
      </a:accent2>
      <a:accent3>
        <a:srgbClr val="A1DA3A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19696</TotalTime>
  <Words>633</Words>
  <Application>Microsoft Office PowerPoint</Application>
  <PresentationFormat>Affichage à l'écran (4:3)</PresentationFormat>
  <Paragraphs>204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19</vt:i4>
      </vt:variant>
    </vt:vector>
  </HeadingPairs>
  <TitlesOfParts>
    <vt:vector size="33" baseType="lpstr">
      <vt:lpstr>Arial</vt:lpstr>
      <vt:lpstr>Calibri</vt:lpstr>
      <vt:lpstr>HelveticaNeueLT Std Lt</vt:lpstr>
      <vt:lpstr>Impact</vt:lpstr>
      <vt:lpstr>Times New Roman</vt:lpstr>
      <vt:lpstr>Trade Gothic LT Std</vt:lpstr>
      <vt:lpstr>Verdana</vt:lpstr>
      <vt:lpstr>Presentation_CA41_new</vt:lpstr>
      <vt:lpstr>7_Modèle par défaut</vt:lpstr>
      <vt:lpstr>2_Modèle par défaut</vt:lpstr>
      <vt:lpstr>Présentation COFIL</vt:lpstr>
      <vt:lpstr>1_Presentation_CA41_new</vt:lpstr>
      <vt:lpstr>2_Conception personnalisée</vt:lpstr>
      <vt:lpstr>3_Thème Office</vt:lpstr>
      <vt:lpstr>Journée régionale Ovine</vt:lpstr>
      <vt:lpstr>La pesée de l’agneau, l’indicateur de la production laitière</vt:lpstr>
      <vt:lpstr>SOMMAIRE</vt:lpstr>
      <vt:lpstr>LE CONTRÔLE DE PERFORMANCE</vt:lpstr>
      <vt:lpstr>LE CONTRÔLE DE PERFORMANCE</vt:lpstr>
      <vt:lpstr>DEMONSTRATION DE LA PESEE DES AGNEAUX</vt:lpstr>
      <vt:lpstr>DEMONSTRATION DE LA PESEE DES AGNEAUX</vt:lpstr>
      <vt:lpstr>Présentation PowerPoint</vt:lpstr>
      <vt:lpstr>Présentation PowerPoint</vt:lpstr>
      <vt:lpstr>Présentation PowerPoint</vt:lpstr>
      <vt:lpstr>Valorisation de la pesée</vt:lpstr>
      <vt:lpstr>Valorisation de la pesée : PAT30</vt:lpstr>
      <vt:lpstr>Valorisation de la pesée : PAT30</vt:lpstr>
      <vt:lpstr>Cas particulier du GMQ 10-30</vt:lpstr>
      <vt:lpstr>Valorisation de la sélection</vt:lpstr>
      <vt:lpstr>Valorisation de la sélection</vt:lpstr>
      <vt:lpstr>Commercialisation</vt:lpstr>
      <vt:lpstr>Conclusion</vt:lpstr>
      <vt:lpstr>Et vous, comment valorisez vous le carnet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Coralie CHAZOT</dc:creator>
  <cp:lastModifiedBy>geode GEODE</cp:lastModifiedBy>
  <cp:revision>763</cp:revision>
  <cp:lastPrinted>2019-04-02T09:57:40Z</cp:lastPrinted>
  <dcterms:created xsi:type="dcterms:W3CDTF">2013-12-04T15:26:28Z</dcterms:created>
  <dcterms:modified xsi:type="dcterms:W3CDTF">2020-09-11T14:41:52Z</dcterms:modified>
</cp:coreProperties>
</file>